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009" r:id="rId3"/>
    <p:sldId id="3021" r:id="rId4"/>
    <p:sldId id="3013" r:id="rId5"/>
    <p:sldId id="3022" r:id="rId6"/>
    <p:sldId id="3014" r:id="rId7"/>
    <p:sldId id="3024" r:id="rId8"/>
    <p:sldId id="3012" r:id="rId9"/>
    <p:sldId id="302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01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0" i="0" u="none" strike="noStrike" kern="1200" spc="0" baseline="0" dirty="0">
                <a:solidFill>
                  <a:srgbClr val="263238">
                    <a:lumMod val="65000"/>
                    <a:lumOff val="35000"/>
                  </a:srgbClr>
                </a:solidFill>
              </a:rPr>
              <a:t>INDEKS PEMBANGUNAN MANUSIA </a:t>
            </a:r>
          </a:p>
          <a:p>
            <a:pPr>
              <a:defRPr/>
            </a:pPr>
            <a:r>
              <a:rPr lang="en-US" sz="1600" b="0" i="0" u="none" strike="noStrike" kern="1200" spc="0" baseline="0" dirty="0">
                <a:solidFill>
                  <a:srgbClr val="263238">
                    <a:lumMod val="65000"/>
                    <a:lumOff val="35000"/>
                  </a:srgbClr>
                </a:solidFill>
              </a:rPr>
              <a:t>(</a:t>
            </a:r>
            <a:r>
              <a:rPr lang="en-US" sz="1600" dirty="0"/>
              <a:t>IPM)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IPM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83.3</c:v>
                </c:pt>
                <c:pt idx="1">
                  <c:v>83.69</c:v>
                </c:pt>
                <c:pt idx="2">
                  <c:v>83.98</c:v>
                </c:pt>
                <c:pt idx="3">
                  <c:v>84.38</c:v>
                </c:pt>
                <c:pt idx="4">
                  <c:v>84.93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6B-448F-98F0-716A0725CD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51892303"/>
        <c:axId val="1499638767"/>
      </c:barChart>
      <c:catAx>
        <c:axId val="17518923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9638767"/>
        <c:crosses val="autoZero"/>
        <c:auto val="1"/>
        <c:lblAlgn val="ctr"/>
        <c:lblOffset val="100"/>
        <c:noMultiLvlLbl val="0"/>
      </c:catAx>
      <c:valAx>
        <c:axId val="14996387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18923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0" i="0" u="none" strike="noStrike" kern="1200" spc="0" baseline="0" dirty="0">
                <a:solidFill>
                  <a:srgbClr val="263238">
                    <a:lumMod val="65000"/>
                    <a:lumOff val="35000"/>
                  </a:srgbClr>
                </a:solidFill>
              </a:rPr>
              <a:t>INDEKS PEMBANGUNAN GENDER </a:t>
            </a:r>
          </a:p>
          <a:p>
            <a:pPr>
              <a:defRPr sz="1600"/>
            </a:pPr>
            <a:r>
              <a:rPr lang="en-US" sz="1600" b="0" i="0" u="none" strike="noStrike" kern="1200" spc="0" baseline="0" dirty="0">
                <a:solidFill>
                  <a:srgbClr val="263238">
                    <a:lumMod val="65000"/>
                    <a:lumOff val="35000"/>
                  </a:srgbClr>
                </a:solidFill>
              </a:rPr>
              <a:t>(</a:t>
            </a:r>
            <a:r>
              <a:rPr lang="en-US" sz="1600" dirty="0"/>
              <a:t>IPG)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IPG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92D05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93.81</c:v>
                </c:pt>
                <c:pt idx="1">
                  <c:v>93.85</c:v>
                </c:pt>
                <c:pt idx="2">
                  <c:v>93.94</c:v>
                </c:pt>
                <c:pt idx="3">
                  <c:v>94.04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09-47EF-877E-2C424762A8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49319759"/>
        <c:axId val="1499686287"/>
      </c:barChart>
      <c:catAx>
        <c:axId val="17493197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9686287"/>
        <c:crosses val="autoZero"/>
        <c:auto val="1"/>
        <c:lblAlgn val="ctr"/>
        <c:lblOffset val="100"/>
        <c:noMultiLvlLbl val="0"/>
      </c:catAx>
      <c:valAx>
        <c:axId val="14996862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93197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 sz="1800" dirty="0">
                <a:latin typeface="Jua"/>
                <a:ea typeface="Jua"/>
                <a:cs typeface="Jua"/>
                <a:sym typeface="Jua"/>
              </a:rPr>
              <a:t>INDEKS PEMBERDAYAAN GENDER </a:t>
            </a:r>
          </a:p>
          <a:p>
            <a:pPr>
              <a:defRPr/>
            </a:pPr>
            <a:r>
              <a:rPr lang="da-DK" sz="1800" dirty="0">
                <a:latin typeface="Jua"/>
                <a:ea typeface="Jua"/>
                <a:cs typeface="Jua"/>
                <a:sym typeface="Jua"/>
              </a:rPr>
              <a:t>(</a:t>
            </a:r>
            <a:r>
              <a:rPr lang="en-US" sz="1800" dirty="0"/>
              <a:t>IDG)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IDG</c:v>
                </c:pt>
              </c:strCache>
            </c:strRef>
          </c:tx>
          <c:spPr>
            <a:solidFill>
              <a:srgbClr val="FF99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67.53</c:v>
                </c:pt>
                <c:pt idx="1">
                  <c:v>65.33</c:v>
                </c:pt>
                <c:pt idx="2">
                  <c:v>67.989999999999995</c:v>
                </c:pt>
                <c:pt idx="3">
                  <c:v>68.27</c:v>
                </c:pt>
                <c:pt idx="4">
                  <c:v>63.38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92-4A2F-8DE5-160D7ABF95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07671615"/>
        <c:axId val="1499631087"/>
      </c:barChart>
      <c:catAx>
        <c:axId val="15076716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9631087"/>
        <c:crosses val="autoZero"/>
        <c:auto val="1"/>
        <c:lblAlgn val="ctr"/>
        <c:lblOffset val="100"/>
        <c:noMultiLvlLbl val="0"/>
      </c:catAx>
      <c:valAx>
        <c:axId val="14996310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76716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u="none" strike="noStrike" kern="1200" spc="0" baseline="0" dirty="0">
                <a:solidFill>
                  <a:srgbClr val="263238">
                    <a:lumMod val="65000"/>
                    <a:lumOff val="35000"/>
                  </a:srgbClr>
                </a:solidFill>
              </a:rPr>
              <a:t>INDEKS KETIMPANGAN GENDER</a:t>
            </a:r>
          </a:p>
          <a:p>
            <a:pPr>
              <a:defRPr/>
            </a:pPr>
            <a:r>
              <a:rPr lang="en-US" sz="1800" b="0" i="0" u="none" strike="noStrike" kern="1200" spc="0" baseline="0" dirty="0">
                <a:solidFill>
                  <a:srgbClr val="263238">
                    <a:lumMod val="65000"/>
                    <a:lumOff val="35000"/>
                  </a:srgbClr>
                </a:solidFill>
              </a:rPr>
              <a:t>(</a:t>
            </a:r>
            <a:r>
              <a:rPr lang="en-US" sz="1800" dirty="0"/>
              <a:t>IKG)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IKG</c:v>
                </c:pt>
              </c:strCache>
            </c:strRef>
          </c:tx>
          <c:spPr>
            <a:solidFill>
              <a:srgbClr val="FFFF9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0.32</c:v>
                </c:pt>
                <c:pt idx="1">
                  <c:v>0.17100000000000001</c:v>
                </c:pt>
                <c:pt idx="2">
                  <c:v>0.19800000000000001</c:v>
                </c:pt>
                <c:pt idx="3">
                  <c:v>0.17199999999999999</c:v>
                </c:pt>
                <c:pt idx="4">
                  <c:v>0.19900000000000001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3F-43AB-A305-A8A0171AC9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51868175"/>
        <c:axId val="1499599407"/>
      </c:barChart>
      <c:catAx>
        <c:axId val="17518681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9599407"/>
        <c:crosses val="autoZero"/>
        <c:auto val="1"/>
        <c:lblAlgn val="ctr"/>
        <c:lblOffset val="100"/>
        <c:noMultiLvlLbl val="0"/>
      </c:catAx>
      <c:valAx>
        <c:axId val="14995994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18681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B31C67-7CBA-4A39-AAC5-046282F6016D}" type="datetimeFigureOut">
              <a:rPr lang="en-US" smtClean="0"/>
              <a:t>7/7/2026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E043EC-CBE5-460B-9D39-BC8DD2A33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38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" name="Google Shape;7331;g8a1a4a9d2e_0_30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2" name="Google Shape;7332;g8a1a4a9d2e_0_30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0" name="Google Shape;7410;g820fba0ecb_0_4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1" name="Google Shape;7411;g820fba0ecb_0_4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D07FE-2A59-4D76-B688-A33610D03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4328C2-4DA0-8DBD-5F63-62EC05AB78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E87DF6-D3F4-7160-5737-B6F8ED0EA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8260A-9467-4B45-AA82-883A0F13F126}" type="datetimeFigureOut">
              <a:rPr lang="en-US" smtClean="0"/>
              <a:t>7/7/2026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73B451-BCAB-CCF3-7D3B-0669CA8B6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F8D027-6F72-082B-5E33-B74EDA07D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4956-B82F-4FCB-860D-DF187B1CC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328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6552C-B013-A0D1-CE4A-F2F1864DC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61AAFE-90AD-8618-457A-ED0B7789D1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E8D733-D8F4-D0AB-526C-6B67A6503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8260A-9467-4B45-AA82-883A0F13F126}" type="datetimeFigureOut">
              <a:rPr lang="en-US" smtClean="0"/>
              <a:t>7/7/2026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AA3C07-1647-78A8-1475-B79058999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F4CDA1-F9D4-EEA0-3CA7-FBF7A4EE5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4956-B82F-4FCB-860D-DF187B1CC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89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B1AEF7-17A2-DFDB-7AAF-B7A93BB766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BECE19-6FE8-D87A-37BF-4086B6C7B7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D19270-EBF4-7958-F8C3-B425365FF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8260A-9467-4B45-AA82-883A0F13F126}" type="datetimeFigureOut">
              <a:rPr lang="en-US" smtClean="0"/>
              <a:t>7/7/2026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532C71-3759-53CF-C176-C3ACB32D5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5D62C-2576-F4C7-46CB-C60C503E9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4956-B82F-4FCB-860D-DF187B1CC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570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4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4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4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4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4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4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4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4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1"/>
          </p:nvPr>
        </p:nvSpPr>
        <p:spPr>
          <a:xfrm>
            <a:off x="1956933" y="4354133"/>
            <a:ext cx="32380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chivo Black"/>
              <a:buNone/>
              <a:defRPr sz="2133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2"/>
          </p:nvPr>
        </p:nvSpPr>
        <p:spPr>
          <a:xfrm>
            <a:off x="1947733" y="4813333"/>
            <a:ext cx="3256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3"/>
          </p:nvPr>
        </p:nvSpPr>
        <p:spPr>
          <a:xfrm>
            <a:off x="6997033" y="4354133"/>
            <a:ext cx="32380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chivo Black"/>
              <a:buNone/>
              <a:defRPr sz="2133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4"/>
          </p:nvPr>
        </p:nvSpPr>
        <p:spPr>
          <a:xfrm>
            <a:off x="6987829" y="4813333"/>
            <a:ext cx="3256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/>
          <p:nvPr/>
        </p:nvSpPr>
        <p:spPr>
          <a:xfrm flipH="1">
            <a:off x="-2074200" y="6138000"/>
            <a:ext cx="3327200" cy="33272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5"/>
          <p:cNvSpPr/>
          <p:nvPr/>
        </p:nvSpPr>
        <p:spPr>
          <a:xfrm flipH="1">
            <a:off x="-84600" y="329200"/>
            <a:ext cx="680000" cy="68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5"/>
          <p:cNvSpPr/>
          <p:nvPr/>
        </p:nvSpPr>
        <p:spPr>
          <a:xfrm flipH="1">
            <a:off x="486800" y="-463600"/>
            <a:ext cx="1132800" cy="11328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5"/>
          <p:cNvSpPr/>
          <p:nvPr/>
        </p:nvSpPr>
        <p:spPr>
          <a:xfrm flipH="1">
            <a:off x="11032200" y="6138000"/>
            <a:ext cx="3327200" cy="33272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5"/>
          <p:cNvSpPr/>
          <p:nvPr/>
        </p:nvSpPr>
        <p:spPr>
          <a:xfrm flipH="1">
            <a:off x="5802600" y="6552200"/>
            <a:ext cx="680000" cy="68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5"/>
          <p:cNvSpPr/>
          <p:nvPr/>
        </p:nvSpPr>
        <p:spPr>
          <a:xfrm>
            <a:off x="11695000" y="329200"/>
            <a:ext cx="680000" cy="68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5"/>
          <p:cNvSpPr/>
          <p:nvPr/>
        </p:nvSpPr>
        <p:spPr>
          <a:xfrm>
            <a:off x="10670800" y="-463600"/>
            <a:ext cx="1132800" cy="11328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8" name="Google Shape;48;p5"/>
          <p:cNvGrpSpPr/>
          <p:nvPr/>
        </p:nvGrpSpPr>
        <p:grpSpPr>
          <a:xfrm>
            <a:off x="5626363" y="2067826"/>
            <a:ext cx="939299" cy="2086289"/>
            <a:chOff x="1114309" y="1879482"/>
            <a:chExt cx="704474" cy="1564717"/>
          </a:xfrm>
        </p:grpSpPr>
        <p:sp>
          <p:nvSpPr>
            <p:cNvPr id="49" name="Google Shape;49;p5"/>
            <p:cNvSpPr/>
            <p:nvPr/>
          </p:nvSpPr>
          <p:spPr>
            <a:xfrm>
              <a:off x="1417934" y="1879482"/>
              <a:ext cx="115684" cy="109776"/>
            </a:xfrm>
            <a:custGeom>
              <a:avLst/>
              <a:gdLst/>
              <a:ahLst/>
              <a:cxnLst/>
              <a:rect l="l" t="t" r="r" b="b"/>
              <a:pathLst>
                <a:path w="3270" h="3103" extrusionOk="0">
                  <a:moveTo>
                    <a:pt x="1635" y="0"/>
                  </a:moveTo>
                  <a:lnTo>
                    <a:pt x="1135" y="1034"/>
                  </a:lnTo>
                  <a:lnTo>
                    <a:pt x="0" y="1168"/>
                  </a:lnTo>
                  <a:lnTo>
                    <a:pt x="834" y="1968"/>
                  </a:lnTo>
                  <a:lnTo>
                    <a:pt x="634" y="3103"/>
                  </a:lnTo>
                  <a:lnTo>
                    <a:pt x="1635" y="2569"/>
                  </a:lnTo>
                  <a:lnTo>
                    <a:pt x="2636" y="3103"/>
                  </a:lnTo>
                  <a:lnTo>
                    <a:pt x="2435" y="1968"/>
                  </a:lnTo>
                  <a:lnTo>
                    <a:pt x="3269" y="1168"/>
                  </a:lnTo>
                  <a:lnTo>
                    <a:pt x="2135" y="1034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1533632" y="3375708"/>
              <a:ext cx="70826" cy="68491"/>
            </a:xfrm>
            <a:custGeom>
              <a:avLst/>
              <a:gdLst/>
              <a:ahLst/>
              <a:cxnLst/>
              <a:rect l="l" t="t" r="r" b="b"/>
              <a:pathLst>
                <a:path w="2002" h="1936" extrusionOk="0">
                  <a:moveTo>
                    <a:pt x="1001" y="1"/>
                  </a:moveTo>
                  <a:lnTo>
                    <a:pt x="701" y="634"/>
                  </a:lnTo>
                  <a:lnTo>
                    <a:pt x="0" y="735"/>
                  </a:lnTo>
                  <a:lnTo>
                    <a:pt x="501" y="1235"/>
                  </a:lnTo>
                  <a:lnTo>
                    <a:pt x="400" y="1935"/>
                  </a:lnTo>
                  <a:lnTo>
                    <a:pt x="1001" y="1602"/>
                  </a:lnTo>
                  <a:lnTo>
                    <a:pt x="1635" y="1935"/>
                  </a:lnTo>
                  <a:lnTo>
                    <a:pt x="1635" y="1935"/>
                  </a:lnTo>
                  <a:lnTo>
                    <a:pt x="1501" y="1235"/>
                  </a:lnTo>
                  <a:lnTo>
                    <a:pt x="2002" y="735"/>
                  </a:lnTo>
                  <a:lnTo>
                    <a:pt x="1334" y="63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1114309" y="2565282"/>
              <a:ext cx="115684" cy="109776"/>
            </a:xfrm>
            <a:custGeom>
              <a:avLst/>
              <a:gdLst/>
              <a:ahLst/>
              <a:cxnLst/>
              <a:rect l="l" t="t" r="r" b="b"/>
              <a:pathLst>
                <a:path w="3270" h="3103" extrusionOk="0">
                  <a:moveTo>
                    <a:pt x="1635" y="0"/>
                  </a:moveTo>
                  <a:lnTo>
                    <a:pt x="1135" y="1034"/>
                  </a:lnTo>
                  <a:lnTo>
                    <a:pt x="0" y="1168"/>
                  </a:lnTo>
                  <a:lnTo>
                    <a:pt x="834" y="1968"/>
                  </a:lnTo>
                  <a:lnTo>
                    <a:pt x="634" y="3103"/>
                  </a:lnTo>
                  <a:lnTo>
                    <a:pt x="1635" y="2569"/>
                  </a:lnTo>
                  <a:lnTo>
                    <a:pt x="2636" y="3103"/>
                  </a:lnTo>
                  <a:lnTo>
                    <a:pt x="2435" y="1968"/>
                  </a:lnTo>
                  <a:lnTo>
                    <a:pt x="3269" y="1168"/>
                  </a:lnTo>
                  <a:lnTo>
                    <a:pt x="2135" y="1034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5"/>
            <p:cNvSpPr/>
            <p:nvPr/>
          </p:nvSpPr>
          <p:spPr>
            <a:xfrm>
              <a:off x="1747957" y="2432733"/>
              <a:ext cx="70826" cy="68491"/>
            </a:xfrm>
            <a:custGeom>
              <a:avLst/>
              <a:gdLst/>
              <a:ahLst/>
              <a:cxnLst/>
              <a:rect l="l" t="t" r="r" b="b"/>
              <a:pathLst>
                <a:path w="2002" h="1936" extrusionOk="0">
                  <a:moveTo>
                    <a:pt x="1001" y="1"/>
                  </a:moveTo>
                  <a:lnTo>
                    <a:pt x="701" y="634"/>
                  </a:lnTo>
                  <a:lnTo>
                    <a:pt x="0" y="735"/>
                  </a:lnTo>
                  <a:lnTo>
                    <a:pt x="501" y="1235"/>
                  </a:lnTo>
                  <a:lnTo>
                    <a:pt x="400" y="1935"/>
                  </a:lnTo>
                  <a:lnTo>
                    <a:pt x="1001" y="1602"/>
                  </a:lnTo>
                  <a:lnTo>
                    <a:pt x="1635" y="1935"/>
                  </a:lnTo>
                  <a:lnTo>
                    <a:pt x="1635" y="1935"/>
                  </a:lnTo>
                  <a:lnTo>
                    <a:pt x="1501" y="1235"/>
                  </a:lnTo>
                  <a:lnTo>
                    <a:pt x="2002" y="735"/>
                  </a:lnTo>
                  <a:lnTo>
                    <a:pt x="1334" y="63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681846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1"/>
          <p:cNvSpPr/>
          <p:nvPr/>
        </p:nvSpPr>
        <p:spPr>
          <a:xfrm rot="10800000">
            <a:off x="-172800" y="-324200"/>
            <a:ext cx="1132800" cy="11328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31"/>
          <p:cNvSpPr/>
          <p:nvPr/>
        </p:nvSpPr>
        <p:spPr>
          <a:xfrm rot="10800000">
            <a:off x="1111000" y="6077200"/>
            <a:ext cx="3327200" cy="33272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31"/>
          <p:cNvSpPr/>
          <p:nvPr/>
        </p:nvSpPr>
        <p:spPr>
          <a:xfrm rot="10800000">
            <a:off x="431000" y="6218000"/>
            <a:ext cx="680000" cy="68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31"/>
          <p:cNvSpPr/>
          <p:nvPr/>
        </p:nvSpPr>
        <p:spPr>
          <a:xfrm rot="10800000">
            <a:off x="11232000" y="-324200"/>
            <a:ext cx="1132800" cy="11328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31"/>
          <p:cNvSpPr/>
          <p:nvPr/>
        </p:nvSpPr>
        <p:spPr>
          <a:xfrm rot="10800000">
            <a:off x="1291600" y="-97800"/>
            <a:ext cx="680000" cy="68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35771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2">
  <p:cSld name="Title and one column 2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2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4784400" cy="17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4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4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4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4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4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4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4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4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endParaRPr/>
          </a:p>
        </p:txBody>
      </p:sp>
      <p:sp>
        <p:nvSpPr>
          <p:cNvPr id="262" name="Google Shape;262;p22"/>
          <p:cNvSpPr txBox="1">
            <a:spLocks noGrp="1"/>
          </p:cNvSpPr>
          <p:nvPr>
            <p:ph type="subTitle" idx="1"/>
          </p:nvPr>
        </p:nvSpPr>
        <p:spPr>
          <a:xfrm>
            <a:off x="960000" y="2776684"/>
            <a:ext cx="3211200" cy="14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63" name="Google Shape;263;p22"/>
          <p:cNvSpPr/>
          <p:nvPr/>
        </p:nvSpPr>
        <p:spPr>
          <a:xfrm>
            <a:off x="-1898567" y="5542467"/>
            <a:ext cx="3327200" cy="33272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22"/>
          <p:cNvSpPr/>
          <p:nvPr/>
        </p:nvSpPr>
        <p:spPr>
          <a:xfrm>
            <a:off x="1514600" y="5798000"/>
            <a:ext cx="680000" cy="68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22"/>
          <p:cNvSpPr/>
          <p:nvPr/>
        </p:nvSpPr>
        <p:spPr>
          <a:xfrm flipH="1">
            <a:off x="11232000" y="153600"/>
            <a:ext cx="1132800" cy="113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366053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0"/>
          <p:cNvSpPr/>
          <p:nvPr/>
        </p:nvSpPr>
        <p:spPr>
          <a:xfrm>
            <a:off x="-1935833" y="5554900"/>
            <a:ext cx="3327200" cy="33272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8" name="Google Shape;318;p30"/>
          <p:cNvSpPr/>
          <p:nvPr/>
        </p:nvSpPr>
        <p:spPr>
          <a:xfrm>
            <a:off x="11232000" y="6138000"/>
            <a:ext cx="1132800" cy="11328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9" name="Google Shape;319;p30"/>
          <p:cNvSpPr/>
          <p:nvPr/>
        </p:nvSpPr>
        <p:spPr>
          <a:xfrm>
            <a:off x="9924000" y="-2203800"/>
            <a:ext cx="3327200" cy="33272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0" name="Google Shape;320;p30"/>
          <p:cNvSpPr/>
          <p:nvPr/>
        </p:nvSpPr>
        <p:spPr>
          <a:xfrm>
            <a:off x="11689800" y="1356967"/>
            <a:ext cx="680000" cy="68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1" name="Google Shape;321;p30"/>
          <p:cNvSpPr/>
          <p:nvPr/>
        </p:nvSpPr>
        <p:spPr>
          <a:xfrm>
            <a:off x="960000" y="-319433"/>
            <a:ext cx="680000" cy="6800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2" name="Google Shape;322;p30"/>
          <p:cNvSpPr/>
          <p:nvPr/>
        </p:nvSpPr>
        <p:spPr>
          <a:xfrm>
            <a:off x="-172800" y="-177800"/>
            <a:ext cx="1132800" cy="113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40316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88E79-3530-1596-A558-4F0BC7D33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D6137-183F-E8E1-19F1-1A91824A3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ECEF95-DABB-6384-0D08-9B511B5B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8260A-9467-4B45-AA82-883A0F13F126}" type="datetimeFigureOut">
              <a:rPr lang="en-US" smtClean="0"/>
              <a:t>7/7/2026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65D1E-7705-35EC-AD01-41FC524DC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459719-FDE3-5DA7-CF12-1DB3EA093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4956-B82F-4FCB-860D-DF187B1CC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331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E155B-CDF0-4F60-5427-71AFE1152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C38863-6755-11A9-775F-C62DA40576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95244-C501-FFD4-8CC1-8049E7FFE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8260A-9467-4B45-AA82-883A0F13F126}" type="datetimeFigureOut">
              <a:rPr lang="en-US" smtClean="0"/>
              <a:t>7/7/2026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552BB-A4A3-BB09-7D83-D98BC69F5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8C7EB0-3BA9-DEA1-1A05-4524E49BE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4956-B82F-4FCB-860D-DF187B1CC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001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3A0B8-A744-5155-C274-02083B8D8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B750E-8CC7-3ED6-880F-7F154CDE5F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7FE37B-95C1-41E1-8549-C359140D57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E5A78C-46F8-926E-D7B5-F51B8D48E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8260A-9467-4B45-AA82-883A0F13F126}" type="datetimeFigureOut">
              <a:rPr lang="en-US" smtClean="0"/>
              <a:t>7/7/2026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5B8E7E-7A26-320B-5495-9FFEA1BF7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B33F9C-96A7-5325-9969-07305AFD2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4956-B82F-4FCB-860D-DF187B1CC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93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F7BE5-62C4-B18D-DADA-90EC16E14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3A1322-28A7-963F-99FD-31A469A1C3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0C65CD-D082-29C0-CA09-16A3F98DED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376EC9-73F2-1FE3-760F-5C2F1DDA85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3DA5C8-D47C-F620-3F40-640D42838F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915E71-AE43-1B72-E482-B42A07494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8260A-9467-4B45-AA82-883A0F13F126}" type="datetimeFigureOut">
              <a:rPr lang="en-US" smtClean="0"/>
              <a:t>7/7/2026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AA4A0A-4466-6B92-3A91-CBBDF77E5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CDBA14-7755-CD9D-0C07-814EED7DE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4956-B82F-4FCB-860D-DF187B1CC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089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5B01B-BD4E-0309-7AD8-D9DC0582B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7C7B10-F976-1F7E-43FC-80E81C358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8260A-9467-4B45-AA82-883A0F13F126}" type="datetimeFigureOut">
              <a:rPr lang="en-US" smtClean="0"/>
              <a:t>7/7/2026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4CE00E-380F-4CFF-1664-C2956680E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2B300A-7CD8-404D-FD8D-D50A141EF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4956-B82F-4FCB-860D-DF187B1CC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289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FFB87B-4804-C411-894C-4017488BE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8260A-9467-4B45-AA82-883A0F13F126}" type="datetimeFigureOut">
              <a:rPr lang="en-US" smtClean="0"/>
              <a:t>7/7/2026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F0FA16-F922-095B-1085-4B23D9F46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9BE80A-092E-1359-18AB-DCBBD6C9E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4956-B82F-4FCB-860D-DF187B1CC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76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F3029-6223-6367-0EDC-32EE5DC24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A8FFF-47F2-002B-55F9-A1959F98B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396F5B-E918-89B2-9A9D-7E85B194B8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757847-DB71-2FC5-E672-E931D7A4C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8260A-9467-4B45-AA82-883A0F13F126}" type="datetimeFigureOut">
              <a:rPr lang="en-US" smtClean="0"/>
              <a:t>7/7/2026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D7A595-56A0-3FE8-56B1-98B305F18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22EC8B-9E46-8B4D-F0A3-ABA89D9F7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4956-B82F-4FCB-860D-DF187B1CC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15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10A0C-C1DD-4859-2383-71AE39F1F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E354B8-C1C3-91D9-D514-8D776745F0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493686-65E8-C23A-3846-C3F23F2EAC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55BDDE-0C40-0FAB-8F10-FE5BBCB71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8260A-9467-4B45-AA82-883A0F13F126}" type="datetimeFigureOut">
              <a:rPr lang="en-US" smtClean="0"/>
              <a:t>7/7/2026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1ECEFA-F675-0414-C1A9-E9A3B3C43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1B799C-0232-0D32-C5B2-27EDD6707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4956-B82F-4FCB-860D-DF187B1CC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084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101852-8858-3ABA-C8E7-77E3EE3FC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F9FCE3-6E7A-668D-860C-2A87704CD2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F399B6-C761-D679-FD4A-6492912F2E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8260A-9467-4B45-AA82-883A0F13F126}" type="datetimeFigureOut">
              <a:rPr lang="en-US" smtClean="0"/>
              <a:t>7/7/2026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A3F7A-9510-5C41-3C37-0DA7286A5A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EB01B0-9244-2A7B-22AC-B274E5C03C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74956-B82F-4FCB-860D-DF187B1CC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963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BA8166-21A9-EA0B-1472-74CBE8429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6694" y="1516447"/>
            <a:ext cx="4784400" cy="688678"/>
          </a:xfrm>
        </p:spPr>
        <p:txBody>
          <a:bodyPr/>
          <a:lstStyle/>
          <a:p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Data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</a:rPr>
              <a:t>Bidang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 KHP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AE9F185-AE1A-69F2-5CED-AE8FB5A401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80132" y="2701269"/>
            <a:ext cx="3211200" cy="456710"/>
          </a:xfrm>
        </p:spPr>
        <p:txBody>
          <a:bodyPr/>
          <a:lstStyle/>
          <a:p>
            <a:r>
              <a:rPr lang="en-US" dirty="0" err="1"/>
              <a:t>Tahun</a:t>
            </a:r>
            <a:r>
              <a:rPr lang="en-US" dirty="0"/>
              <a:t> 2025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3954A6-9CE5-DCC5-F39B-325354579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5314" y="3005039"/>
            <a:ext cx="4458961" cy="37363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811E0F-9534-74B3-2E21-794DA9650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167" y="3804953"/>
            <a:ext cx="3698727" cy="293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713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4" name="Google Shape;7334;p43"/>
          <p:cNvSpPr txBox="1">
            <a:spLocks noGrp="1"/>
          </p:cNvSpPr>
          <p:nvPr>
            <p:ph type="title"/>
          </p:nvPr>
        </p:nvSpPr>
        <p:spPr>
          <a:xfrm>
            <a:off x="846128" y="264427"/>
            <a:ext cx="10278000" cy="680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2400" dirty="0"/>
              <a:t>INDEKS PEMBANGUNAN MANUSIA (IPM) KOTA PADANG</a:t>
            </a:r>
            <a:br>
              <a:rPr lang="en-US" sz="2400" dirty="0"/>
            </a:br>
            <a:r>
              <a:rPr lang="en-US" sz="2400" dirty="0"/>
              <a:t>TAHUN 2021 - 2025</a:t>
            </a:r>
            <a:endParaRPr sz="2400" dirty="0">
              <a:solidFill>
                <a:schemeClr val="dk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0E1B19-1E1B-317A-0763-E6D3E1882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561" y="1246314"/>
            <a:ext cx="8892975" cy="53472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7BE3261-F6A4-FD06-78AE-8EDD9374ADAA}"/>
              </a:ext>
            </a:extLst>
          </p:cNvPr>
          <p:cNvGraphicFramePr/>
          <p:nvPr/>
        </p:nvGraphicFramePr>
        <p:xfrm>
          <a:off x="2032000" y="719667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85503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4" name="Google Shape;7234;p41"/>
          <p:cNvSpPr txBox="1">
            <a:spLocks noGrp="1"/>
          </p:cNvSpPr>
          <p:nvPr>
            <p:ph type="title"/>
          </p:nvPr>
        </p:nvSpPr>
        <p:spPr>
          <a:xfrm>
            <a:off x="960967" y="516950"/>
            <a:ext cx="10270067" cy="76411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2667" dirty="0"/>
              <a:t>INDEKS PEMBANGUNAN GENDER (IPG) KOTA PADANG</a:t>
            </a:r>
            <a:br>
              <a:rPr lang="en-US" sz="2667" dirty="0"/>
            </a:br>
            <a:r>
              <a:rPr lang="en-US" sz="2667" dirty="0"/>
              <a:t>TAHUN 2021 - 2025</a:t>
            </a:r>
            <a:endParaRPr sz="2667" dirty="0"/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CB4259AA-8FD2-65AD-6812-7E4149E21A2F}"/>
              </a:ext>
            </a:extLst>
          </p:cNvPr>
          <p:cNvGraphicFramePr>
            <a:graphicFrameLocks noGrp="1"/>
          </p:cNvGraphicFramePr>
          <p:nvPr/>
        </p:nvGraphicFramePr>
        <p:xfrm>
          <a:off x="1118851" y="1607815"/>
          <a:ext cx="8319791" cy="4925149"/>
        </p:xfrm>
        <a:graphic>
          <a:graphicData uri="http://schemas.openxmlformats.org/drawingml/2006/table">
            <a:tbl>
              <a:tblPr/>
              <a:tblGrid>
                <a:gridCol w="3222455">
                  <a:extLst>
                    <a:ext uri="{9D8B030D-6E8A-4147-A177-3AD203B41FA5}">
                      <a16:colId xmlns:a16="http://schemas.microsoft.com/office/drawing/2014/main" val="1747500243"/>
                    </a:ext>
                  </a:extLst>
                </a:gridCol>
                <a:gridCol w="849556">
                  <a:extLst>
                    <a:ext uri="{9D8B030D-6E8A-4147-A177-3AD203B41FA5}">
                      <a16:colId xmlns:a16="http://schemas.microsoft.com/office/drawing/2014/main" val="2568493103"/>
                    </a:ext>
                  </a:extLst>
                </a:gridCol>
                <a:gridCol w="849556">
                  <a:extLst>
                    <a:ext uri="{9D8B030D-6E8A-4147-A177-3AD203B41FA5}">
                      <a16:colId xmlns:a16="http://schemas.microsoft.com/office/drawing/2014/main" val="3004762846"/>
                    </a:ext>
                  </a:extLst>
                </a:gridCol>
                <a:gridCol w="849556">
                  <a:extLst>
                    <a:ext uri="{9D8B030D-6E8A-4147-A177-3AD203B41FA5}">
                      <a16:colId xmlns:a16="http://schemas.microsoft.com/office/drawing/2014/main" val="3951043296"/>
                    </a:ext>
                  </a:extLst>
                </a:gridCol>
                <a:gridCol w="849556">
                  <a:extLst>
                    <a:ext uri="{9D8B030D-6E8A-4147-A177-3AD203B41FA5}">
                      <a16:colId xmlns:a16="http://schemas.microsoft.com/office/drawing/2014/main" val="4228022185"/>
                    </a:ext>
                  </a:extLst>
                </a:gridCol>
                <a:gridCol w="849556">
                  <a:extLst>
                    <a:ext uri="{9D8B030D-6E8A-4147-A177-3AD203B41FA5}">
                      <a16:colId xmlns:a16="http://schemas.microsoft.com/office/drawing/2014/main" val="2262972265"/>
                    </a:ext>
                  </a:extLst>
                </a:gridCol>
                <a:gridCol w="849556">
                  <a:extLst>
                    <a:ext uri="{9D8B030D-6E8A-4147-A177-3AD203B41FA5}">
                      <a16:colId xmlns:a16="http://schemas.microsoft.com/office/drawing/2014/main" val="1038823166"/>
                    </a:ext>
                  </a:extLst>
                </a:gridCol>
              </a:tblGrid>
              <a:tr h="44450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INDONESIA/PROVINSI/KABUPATEN/KOTA</a:t>
                      </a:r>
                    </a:p>
                  </a:txBody>
                  <a:tcPr marL="8223" marR="8223" marT="8223" marB="0" anchor="ctr">
                    <a:lnL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8223" marR="8223" marT="82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8223" marR="8223" marT="82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8223" marR="8223" marT="82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8223" marR="8223" marT="82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8223" marR="8223" marT="8223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8223" marR="8223" marT="8223" marB="0" anchor="ctr">
                    <a:lnL>
                      <a:noFill/>
                    </a:lnL>
                    <a:lnR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703308"/>
                  </a:ext>
                </a:extLst>
              </a:tr>
              <a:tr h="213364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INDONESIA</a:t>
                      </a:r>
                    </a:p>
                  </a:txBody>
                  <a:tcPr marL="8223" marR="8223" marT="8223" marB="0" anchor="ctr">
                    <a:lnL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91,06</a:t>
                      </a:r>
                    </a:p>
                  </a:txBody>
                  <a:tcPr marL="8223" marR="8223" marT="82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91.27</a:t>
                      </a:r>
                    </a:p>
                  </a:txBody>
                  <a:tcPr marL="8223" marR="8223" marT="82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91.63</a:t>
                      </a:r>
                    </a:p>
                  </a:txBody>
                  <a:tcPr marL="8223" marR="8223" marT="82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91,85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91,85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23" marR="8223" marT="8223" marB="0" anchor="b">
                    <a:lnL>
                      <a:noFill/>
                    </a:lnL>
                    <a:lnR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004294"/>
                  </a:ext>
                </a:extLst>
              </a:tr>
              <a:tr h="213364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SUMATERA BARAT</a:t>
                      </a:r>
                    </a:p>
                  </a:txBody>
                  <a:tcPr marL="8223" marR="8223" marT="8223" marB="0" anchor="ctr">
                    <a:lnL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94,55</a:t>
                      </a:r>
                    </a:p>
                  </a:txBody>
                  <a:tcPr marL="8223" marR="8223" marT="82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94.34</a:t>
                      </a:r>
                    </a:p>
                  </a:txBody>
                  <a:tcPr marL="8223" marR="8223" marT="82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94.72</a:t>
                      </a:r>
                    </a:p>
                  </a:txBody>
                  <a:tcPr marL="8223" marR="8223" marT="82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94,93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95,25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23" marR="8223" marT="8223" marB="0" anchor="b">
                    <a:lnL>
                      <a:noFill/>
                    </a:lnL>
                    <a:lnR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216881"/>
                  </a:ext>
                </a:extLst>
              </a:tr>
              <a:tr h="213364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Kepulauan Mentawai</a:t>
                      </a:r>
                    </a:p>
                  </a:txBody>
                  <a:tcPr marL="8223" marR="8223" marT="8223" marB="0" anchor="ctr">
                    <a:lnL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89,71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89.81</a:t>
                      </a:r>
                    </a:p>
                  </a:txBody>
                  <a:tcPr marL="8223" marR="8223" marT="82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89.91</a:t>
                      </a:r>
                    </a:p>
                  </a:txBody>
                  <a:tcPr marL="8223" marR="8223" marT="82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89.57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90,13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23" marR="8223" marT="8223" marB="0" anchor="b">
                    <a:lnL>
                      <a:noFill/>
                    </a:lnL>
                    <a:lnR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226407"/>
                  </a:ext>
                </a:extLst>
              </a:tr>
              <a:tr h="213364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Pesisir Selatan</a:t>
                      </a:r>
                    </a:p>
                  </a:txBody>
                  <a:tcPr marL="8223" marR="8223" marT="8223" marB="0" anchor="ctr">
                    <a:lnL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95,27</a:t>
                      </a:r>
                    </a:p>
                  </a:txBody>
                  <a:tcPr marL="8223" marR="8223" marT="82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95.41</a:t>
                      </a:r>
                    </a:p>
                  </a:txBody>
                  <a:tcPr marL="8223" marR="8223" marT="82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95.75</a:t>
                      </a:r>
                    </a:p>
                  </a:txBody>
                  <a:tcPr marL="8223" marR="8223" marT="82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95.57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95,83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23" marR="8223" marT="8223" marB="0" anchor="b">
                    <a:lnL>
                      <a:noFill/>
                    </a:lnL>
                    <a:lnR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0590889"/>
                  </a:ext>
                </a:extLst>
              </a:tr>
              <a:tr h="213364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Solok</a:t>
                      </a:r>
                    </a:p>
                  </a:txBody>
                  <a:tcPr marL="8223" marR="8223" marT="8223" marB="0" anchor="ctr">
                    <a:lnL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96,25</a:t>
                      </a:r>
                    </a:p>
                  </a:txBody>
                  <a:tcPr marL="8223" marR="8223" marT="82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96.19</a:t>
                      </a:r>
                    </a:p>
                  </a:txBody>
                  <a:tcPr marL="8223" marR="8223" marT="82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96.29</a:t>
                      </a:r>
                    </a:p>
                  </a:txBody>
                  <a:tcPr marL="8223" marR="8223" marT="82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96.17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96,22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23" marR="8223" marT="8223" marB="0" anchor="b">
                    <a:lnL>
                      <a:noFill/>
                    </a:lnL>
                    <a:lnR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330910"/>
                  </a:ext>
                </a:extLst>
              </a:tr>
              <a:tr h="213364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Sijunjung</a:t>
                      </a:r>
                    </a:p>
                  </a:txBody>
                  <a:tcPr marL="8223" marR="8223" marT="8223" marB="0" anchor="ctr">
                    <a:lnL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93,19</a:t>
                      </a:r>
                    </a:p>
                  </a:txBody>
                  <a:tcPr marL="8223" marR="8223" marT="82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93.4</a:t>
                      </a:r>
                    </a:p>
                  </a:txBody>
                  <a:tcPr marL="8223" marR="8223" marT="82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94.16</a:t>
                      </a:r>
                    </a:p>
                  </a:txBody>
                  <a:tcPr marL="8223" marR="8223" marT="82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94.28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94,39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23" marR="8223" marT="8223" marB="0" anchor="b">
                    <a:lnL>
                      <a:noFill/>
                    </a:lnL>
                    <a:lnR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1002752"/>
                  </a:ext>
                </a:extLst>
              </a:tr>
              <a:tr h="213364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Tanah Datar</a:t>
                      </a:r>
                    </a:p>
                  </a:txBody>
                  <a:tcPr marL="8223" marR="8223" marT="8223" marB="0" anchor="ctr">
                    <a:lnL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97,71</a:t>
                      </a:r>
                    </a:p>
                  </a:txBody>
                  <a:tcPr marL="8223" marR="8223" marT="82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97.58</a:t>
                      </a:r>
                    </a:p>
                  </a:txBody>
                  <a:tcPr marL="8223" marR="8223" marT="82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97.62</a:t>
                      </a:r>
                    </a:p>
                  </a:txBody>
                  <a:tcPr marL="8223" marR="8223" marT="82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97.73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97,48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23" marR="8223" marT="8223" marB="0" anchor="b">
                    <a:lnL>
                      <a:noFill/>
                    </a:lnL>
                    <a:lnR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5247638"/>
                  </a:ext>
                </a:extLst>
              </a:tr>
              <a:tr h="213364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Padang Pariaman</a:t>
                      </a:r>
                    </a:p>
                  </a:txBody>
                  <a:tcPr marL="8223" marR="8223" marT="8223" marB="0" anchor="ctr">
                    <a:lnL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93,02</a:t>
                      </a:r>
                    </a:p>
                  </a:txBody>
                  <a:tcPr marL="8223" marR="8223" marT="82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92.78</a:t>
                      </a:r>
                    </a:p>
                  </a:txBody>
                  <a:tcPr marL="8223" marR="8223" marT="82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93.08</a:t>
                      </a:r>
                    </a:p>
                  </a:txBody>
                  <a:tcPr marL="8223" marR="8223" marT="82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93.32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93,92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23" marR="8223" marT="8223" marB="0" anchor="b">
                    <a:lnL>
                      <a:noFill/>
                    </a:lnL>
                    <a:lnR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768061"/>
                  </a:ext>
                </a:extLst>
              </a:tr>
              <a:tr h="213364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Agam</a:t>
                      </a:r>
                    </a:p>
                  </a:txBody>
                  <a:tcPr marL="8223" marR="8223" marT="8223" marB="0" anchor="ctr">
                    <a:lnL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97,23</a:t>
                      </a:r>
                    </a:p>
                  </a:txBody>
                  <a:tcPr marL="8223" marR="8223" marT="82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96.95</a:t>
                      </a:r>
                    </a:p>
                  </a:txBody>
                  <a:tcPr marL="8223" marR="8223" marT="82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8223" marR="8223" marT="82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97.19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97,09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23" marR="8223" marT="8223" marB="0" anchor="b">
                    <a:lnL>
                      <a:noFill/>
                    </a:lnL>
                    <a:lnR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00117"/>
                  </a:ext>
                </a:extLst>
              </a:tr>
              <a:tr h="213364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Lima Puluh Kota</a:t>
                      </a:r>
                    </a:p>
                  </a:txBody>
                  <a:tcPr marL="8223" marR="8223" marT="8223" marB="0" anchor="ctr">
                    <a:lnL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95,14</a:t>
                      </a:r>
                    </a:p>
                  </a:txBody>
                  <a:tcPr marL="8223" marR="8223" marT="82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94.91</a:t>
                      </a:r>
                    </a:p>
                  </a:txBody>
                  <a:tcPr marL="8223" marR="8223" marT="82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94.85</a:t>
                      </a:r>
                    </a:p>
                  </a:txBody>
                  <a:tcPr marL="8223" marR="8223" marT="82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94.77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94,86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23" marR="8223" marT="8223" marB="0" anchor="b">
                    <a:lnL>
                      <a:noFill/>
                    </a:lnL>
                    <a:lnR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627908"/>
                  </a:ext>
                </a:extLst>
              </a:tr>
              <a:tr h="213364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Pasaman</a:t>
                      </a:r>
                    </a:p>
                  </a:txBody>
                  <a:tcPr marL="8223" marR="8223" marT="8223" marB="0" anchor="ctr">
                    <a:lnL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92,50</a:t>
                      </a:r>
                    </a:p>
                  </a:txBody>
                  <a:tcPr marL="8223" marR="8223" marT="82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92.47</a:t>
                      </a:r>
                    </a:p>
                  </a:txBody>
                  <a:tcPr marL="8223" marR="8223" marT="82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92.51</a:t>
                      </a:r>
                    </a:p>
                  </a:txBody>
                  <a:tcPr marL="8223" marR="8223" marT="82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92.7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92,91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23" marR="8223" marT="8223" marB="0" anchor="b">
                    <a:lnL>
                      <a:noFill/>
                    </a:lnL>
                    <a:lnR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674159"/>
                  </a:ext>
                </a:extLst>
              </a:tr>
              <a:tr h="213364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Solok Selatan</a:t>
                      </a:r>
                    </a:p>
                  </a:txBody>
                  <a:tcPr marL="8223" marR="8223" marT="8223" marB="0" anchor="ctr">
                    <a:lnL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95,12</a:t>
                      </a:r>
                    </a:p>
                  </a:txBody>
                  <a:tcPr marL="8223" marR="8223" marT="82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95.14</a:t>
                      </a:r>
                    </a:p>
                  </a:txBody>
                  <a:tcPr marL="8223" marR="8223" marT="82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95.2</a:t>
                      </a:r>
                    </a:p>
                  </a:txBody>
                  <a:tcPr marL="8223" marR="8223" marT="82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95.27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95,53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23" marR="8223" marT="8223" marB="0" anchor="b">
                    <a:lnL>
                      <a:noFill/>
                    </a:lnL>
                    <a:lnR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5860890"/>
                  </a:ext>
                </a:extLst>
              </a:tr>
              <a:tr h="213364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Dharmasraya</a:t>
                      </a:r>
                    </a:p>
                  </a:txBody>
                  <a:tcPr marL="8223" marR="8223" marT="8223" marB="0" anchor="ctr">
                    <a:lnL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88,46</a:t>
                      </a:r>
                    </a:p>
                  </a:txBody>
                  <a:tcPr marL="8223" marR="8223" marT="82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88.32</a:t>
                      </a:r>
                    </a:p>
                  </a:txBody>
                  <a:tcPr marL="8223" marR="8223" marT="82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88.56</a:t>
                      </a:r>
                    </a:p>
                  </a:txBody>
                  <a:tcPr marL="8223" marR="8223" marT="82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89.11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89,71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23" marR="8223" marT="8223" marB="0" anchor="b">
                    <a:lnL>
                      <a:noFill/>
                    </a:lnL>
                    <a:lnR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080293"/>
                  </a:ext>
                </a:extLst>
              </a:tr>
              <a:tr h="213364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Pasaman Barat</a:t>
                      </a:r>
                    </a:p>
                  </a:txBody>
                  <a:tcPr marL="8223" marR="8223" marT="8223" marB="0" anchor="ctr">
                    <a:lnL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90,24</a:t>
                      </a:r>
                    </a:p>
                  </a:txBody>
                  <a:tcPr marL="8223" marR="8223" marT="82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90.14</a:t>
                      </a:r>
                    </a:p>
                  </a:txBody>
                  <a:tcPr marL="8223" marR="8223" marT="82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90.17</a:t>
                      </a:r>
                    </a:p>
                  </a:txBody>
                  <a:tcPr marL="8223" marR="8223" marT="82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90.05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90,32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23" marR="8223" marT="8223" marB="0" anchor="b">
                    <a:lnL>
                      <a:noFill/>
                    </a:lnL>
                    <a:lnR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0393843"/>
                  </a:ext>
                </a:extLst>
              </a:tr>
              <a:tr h="213364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Kota Padang</a:t>
                      </a:r>
                    </a:p>
                  </a:txBody>
                  <a:tcPr marL="8223" marR="8223" marT="8223" marB="0" anchor="ctr">
                    <a:lnL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94,13</a:t>
                      </a:r>
                    </a:p>
                  </a:txBody>
                  <a:tcPr marL="8223" marR="8223" marT="82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93.81</a:t>
                      </a:r>
                    </a:p>
                  </a:txBody>
                  <a:tcPr marL="8223" marR="8223" marT="82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93.85</a:t>
                      </a:r>
                    </a:p>
                  </a:txBody>
                  <a:tcPr marL="8223" marR="8223" marT="82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93.94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94,04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94.39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2537845"/>
                  </a:ext>
                </a:extLst>
              </a:tr>
              <a:tr h="213364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Kota Solok</a:t>
                      </a:r>
                    </a:p>
                  </a:txBody>
                  <a:tcPr marL="8223" marR="8223" marT="8223" marB="0" anchor="ctr">
                    <a:lnL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97,42</a:t>
                      </a:r>
                    </a:p>
                  </a:txBody>
                  <a:tcPr marL="8223" marR="8223" marT="82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97.05</a:t>
                      </a:r>
                    </a:p>
                  </a:txBody>
                  <a:tcPr marL="8223" marR="8223" marT="82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96.67</a:t>
                      </a:r>
                    </a:p>
                  </a:txBody>
                  <a:tcPr marL="8223" marR="8223" marT="82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96.64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96,90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23" marR="8223" marT="8223" marB="0" anchor="b">
                    <a:lnL>
                      <a:noFill/>
                    </a:lnL>
                    <a:lnR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904327"/>
                  </a:ext>
                </a:extLst>
              </a:tr>
              <a:tr h="213364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Kota Sawah Lunto</a:t>
                      </a:r>
                    </a:p>
                  </a:txBody>
                  <a:tcPr marL="8223" marR="8223" marT="8223" marB="0" anchor="ctr">
                    <a:lnL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95,63</a:t>
                      </a:r>
                    </a:p>
                  </a:txBody>
                  <a:tcPr marL="8223" marR="8223" marT="82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95.73</a:t>
                      </a:r>
                    </a:p>
                  </a:txBody>
                  <a:tcPr marL="8223" marR="8223" marT="82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95.17</a:t>
                      </a:r>
                    </a:p>
                  </a:txBody>
                  <a:tcPr marL="8223" marR="8223" marT="82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95.36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95,73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23" marR="8223" marT="8223" marB="0" anchor="b">
                    <a:lnL>
                      <a:noFill/>
                    </a:lnL>
                    <a:lnR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079013"/>
                  </a:ext>
                </a:extLst>
              </a:tr>
              <a:tr h="213364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Kota Padang Panjang</a:t>
                      </a:r>
                    </a:p>
                  </a:txBody>
                  <a:tcPr marL="8223" marR="8223" marT="8223" marB="0" anchor="ctr">
                    <a:lnL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97,91</a:t>
                      </a:r>
                    </a:p>
                  </a:txBody>
                  <a:tcPr marL="8223" marR="8223" marT="82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97.78</a:t>
                      </a:r>
                    </a:p>
                  </a:txBody>
                  <a:tcPr marL="8223" marR="8223" marT="82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98.24</a:t>
                      </a:r>
                    </a:p>
                  </a:txBody>
                  <a:tcPr marL="8223" marR="8223" marT="82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98.19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98,23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23" marR="8223" marT="8223" marB="0" anchor="b">
                    <a:lnL>
                      <a:noFill/>
                    </a:lnL>
                    <a:lnR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3021698"/>
                  </a:ext>
                </a:extLst>
              </a:tr>
              <a:tr h="213364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Kota Bukittinggi</a:t>
                      </a:r>
                    </a:p>
                  </a:txBody>
                  <a:tcPr marL="8223" marR="8223" marT="8223" marB="0" anchor="ctr">
                    <a:lnL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99,41</a:t>
                      </a:r>
                    </a:p>
                  </a:txBody>
                  <a:tcPr marL="8223" marR="8223" marT="82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98.99</a:t>
                      </a:r>
                    </a:p>
                  </a:txBody>
                  <a:tcPr marL="8223" marR="8223" marT="82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99.36</a:t>
                      </a:r>
                    </a:p>
                  </a:txBody>
                  <a:tcPr marL="8223" marR="8223" marT="82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99.17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98,66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23" marR="8223" marT="8223" marB="0" anchor="b">
                    <a:lnL>
                      <a:noFill/>
                    </a:lnL>
                    <a:lnR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472708"/>
                  </a:ext>
                </a:extLst>
              </a:tr>
              <a:tr h="213364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Kota Payakumbuh</a:t>
                      </a:r>
                    </a:p>
                  </a:txBody>
                  <a:tcPr marL="8223" marR="8223" marT="8223" marB="0" anchor="ctr">
                    <a:lnL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98,55</a:t>
                      </a:r>
                    </a:p>
                  </a:txBody>
                  <a:tcPr marL="8223" marR="8223" marT="82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98.6</a:t>
                      </a:r>
                    </a:p>
                  </a:txBody>
                  <a:tcPr marL="8223" marR="8223" marT="82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98.61</a:t>
                      </a:r>
                    </a:p>
                  </a:txBody>
                  <a:tcPr marL="8223" marR="8223" marT="82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98.58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98,93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23" marR="8223" marT="8223" marB="0" anchor="b">
                    <a:lnL>
                      <a:noFill/>
                    </a:lnL>
                    <a:lnR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776687"/>
                  </a:ext>
                </a:extLst>
              </a:tr>
              <a:tr h="213364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Kota Pariaman</a:t>
                      </a:r>
                    </a:p>
                  </a:txBody>
                  <a:tcPr marL="8223" marR="8223" marT="8223" marB="0" anchor="ctr">
                    <a:lnL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98,87</a:t>
                      </a:r>
                    </a:p>
                  </a:txBody>
                  <a:tcPr marL="8223" marR="8223" marT="82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98.62</a:t>
                      </a:r>
                    </a:p>
                  </a:txBody>
                  <a:tcPr marL="8223" marR="8223" marT="82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98.64</a:t>
                      </a:r>
                    </a:p>
                  </a:txBody>
                  <a:tcPr marL="8223" marR="8223" marT="82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98.07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98,1</a:t>
                      </a:r>
                    </a:p>
                  </a:txBody>
                  <a:tcPr marL="8223" marR="8223" marT="8223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23" marR="8223" marT="8223" marB="0" anchor="b">
                    <a:lnL>
                      <a:noFill/>
                    </a:lnL>
                    <a:lnR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505273"/>
                  </a:ext>
                </a:extLst>
              </a:tr>
            </a:tbl>
          </a:graphicData>
        </a:graphic>
      </p:graphicFrame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7F0728B-929B-00EB-A9F0-8BC1DCBBE6EE}"/>
              </a:ext>
            </a:extLst>
          </p:cNvPr>
          <p:cNvSpPr/>
          <p:nvPr/>
        </p:nvSpPr>
        <p:spPr>
          <a:xfrm>
            <a:off x="9761186" y="1806678"/>
            <a:ext cx="2105260" cy="114864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067" dirty="0" err="1">
                <a:solidFill>
                  <a:schemeClr val="tx1"/>
                </a:solidFill>
              </a:rPr>
              <a:t>Fokus</a:t>
            </a:r>
            <a:r>
              <a:rPr lang="en-US" sz="1067" dirty="0">
                <a:solidFill>
                  <a:schemeClr val="tx1"/>
                </a:solidFill>
              </a:rPr>
              <a:t> </a:t>
            </a:r>
            <a:r>
              <a:rPr lang="en-US" sz="1067" dirty="0" err="1">
                <a:solidFill>
                  <a:schemeClr val="tx1"/>
                </a:solidFill>
              </a:rPr>
              <a:t>kebijakan</a:t>
            </a:r>
            <a:r>
              <a:rPr lang="en-US" sz="1067" dirty="0">
                <a:solidFill>
                  <a:schemeClr val="tx1"/>
                </a:solidFill>
              </a:rPr>
              <a:t>, program dan </a:t>
            </a:r>
            <a:r>
              <a:rPr lang="en-US" sz="1067" dirty="0" err="1">
                <a:solidFill>
                  <a:schemeClr val="tx1"/>
                </a:solidFill>
              </a:rPr>
              <a:t>kegiatan</a:t>
            </a:r>
            <a:r>
              <a:rPr lang="en-US" sz="1067" dirty="0">
                <a:solidFill>
                  <a:schemeClr val="tx1"/>
                </a:solidFill>
              </a:rPr>
              <a:t> pada OPD yang </a:t>
            </a:r>
            <a:r>
              <a:rPr lang="en-US" sz="1067" dirty="0" err="1">
                <a:solidFill>
                  <a:schemeClr val="tx1"/>
                </a:solidFill>
              </a:rPr>
              <a:t>menangani</a:t>
            </a:r>
            <a:r>
              <a:rPr lang="en-US" sz="1067" dirty="0">
                <a:solidFill>
                  <a:schemeClr val="tx1"/>
                </a:solidFill>
              </a:rPr>
              <a:t>:</a:t>
            </a:r>
          </a:p>
          <a:p>
            <a:pPr marL="228594" indent="-228594" algn="just">
              <a:buFont typeface="Arial" panose="020B0604020202020204" pitchFamily="34" charset="0"/>
              <a:buChar char="•"/>
            </a:pPr>
            <a:r>
              <a:rPr lang="en-US" sz="1067" dirty="0">
                <a:solidFill>
                  <a:schemeClr val="tx1"/>
                </a:solidFill>
              </a:rPr>
              <a:t>Pendidikan </a:t>
            </a:r>
          </a:p>
          <a:p>
            <a:pPr marL="228594" indent="-228594" algn="just">
              <a:buFont typeface="Arial" panose="020B0604020202020204" pitchFamily="34" charset="0"/>
              <a:buChar char="•"/>
            </a:pPr>
            <a:r>
              <a:rPr lang="en-US" sz="1067" dirty="0">
                <a:solidFill>
                  <a:schemeClr val="tx1"/>
                </a:solidFill>
              </a:rPr>
              <a:t>Kesehatan </a:t>
            </a:r>
          </a:p>
          <a:p>
            <a:pPr marL="228594" indent="-228594" algn="just">
              <a:buFont typeface="Arial" panose="020B0604020202020204" pitchFamily="34" charset="0"/>
              <a:buChar char="•"/>
            </a:pPr>
            <a:r>
              <a:rPr lang="en-US" sz="1067" dirty="0">
                <a:solidFill>
                  <a:schemeClr val="tx1"/>
                </a:solidFill>
              </a:rPr>
              <a:t>Ekonomi  </a:t>
            </a:r>
          </a:p>
        </p:txBody>
      </p:sp>
    </p:spTree>
    <p:extLst>
      <p:ext uri="{BB962C8B-B14F-4D97-AF65-F5344CB8AC3E}">
        <p14:creationId xmlns:p14="http://schemas.microsoft.com/office/powerpoint/2010/main" val="769696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7C5B7A17-6400-62A9-6BD0-08EC18E58F0B}"/>
              </a:ext>
            </a:extLst>
          </p:cNvPr>
          <p:cNvGraphicFramePr/>
          <p:nvPr/>
        </p:nvGraphicFramePr>
        <p:xfrm>
          <a:off x="2032000" y="719667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39765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6F0BB-F3EF-2197-CBBE-4B474214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000" y="593366"/>
            <a:ext cx="10272000" cy="981433"/>
          </a:xfrm>
        </p:spPr>
        <p:txBody>
          <a:bodyPr/>
          <a:lstStyle/>
          <a:p>
            <a:r>
              <a:rPr lang="da-DK" sz="2667" dirty="0">
                <a:latin typeface="Jua"/>
                <a:ea typeface="Jua"/>
                <a:cs typeface="Jua"/>
                <a:sym typeface="Jua"/>
              </a:rPr>
              <a:t>INDEKS PEMBERDAYAAN GENDER (IDG) KOTA PADANG TAHUN 2021 - 2024</a:t>
            </a:r>
            <a:endParaRPr lang="en-US" sz="2667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E36B1D0-B773-14A7-62A0-EA93EFC1ED8A}"/>
              </a:ext>
            </a:extLst>
          </p:cNvPr>
          <p:cNvGraphicFramePr>
            <a:graphicFrameLocks noGrp="1"/>
          </p:cNvGraphicFramePr>
          <p:nvPr/>
        </p:nvGraphicFramePr>
        <p:xfrm>
          <a:off x="1960880" y="1689104"/>
          <a:ext cx="8067037" cy="4823443"/>
        </p:xfrm>
        <a:graphic>
          <a:graphicData uri="http://schemas.openxmlformats.org/drawingml/2006/table">
            <a:tbl>
              <a:tblPr/>
              <a:tblGrid>
                <a:gridCol w="3131511">
                  <a:extLst>
                    <a:ext uri="{9D8B030D-6E8A-4147-A177-3AD203B41FA5}">
                      <a16:colId xmlns:a16="http://schemas.microsoft.com/office/drawing/2014/main" val="1700649700"/>
                    </a:ext>
                  </a:extLst>
                </a:gridCol>
                <a:gridCol w="987105">
                  <a:extLst>
                    <a:ext uri="{9D8B030D-6E8A-4147-A177-3AD203B41FA5}">
                      <a16:colId xmlns:a16="http://schemas.microsoft.com/office/drawing/2014/main" val="610136768"/>
                    </a:ext>
                  </a:extLst>
                </a:gridCol>
                <a:gridCol w="987105">
                  <a:extLst>
                    <a:ext uri="{9D8B030D-6E8A-4147-A177-3AD203B41FA5}">
                      <a16:colId xmlns:a16="http://schemas.microsoft.com/office/drawing/2014/main" val="232330198"/>
                    </a:ext>
                  </a:extLst>
                </a:gridCol>
                <a:gridCol w="987105">
                  <a:extLst>
                    <a:ext uri="{9D8B030D-6E8A-4147-A177-3AD203B41FA5}">
                      <a16:colId xmlns:a16="http://schemas.microsoft.com/office/drawing/2014/main" val="1282398932"/>
                    </a:ext>
                  </a:extLst>
                </a:gridCol>
                <a:gridCol w="987105">
                  <a:extLst>
                    <a:ext uri="{9D8B030D-6E8A-4147-A177-3AD203B41FA5}">
                      <a16:colId xmlns:a16="http://schemas.microsoft.com/office/drawing/2014/main" val="1970222915"/>
                    </a:ext>
                  </a:extLst>
                </a:gridCol>
                <a:gridCol w="987105">
                  <a:extLst>
                    <a:ext uri="{9D8B030D-6E8A-4147-A177-3AD203B41FA5}">
                      <a16:colId xmlns:a16="http://schemas.microsoft.com/office/drawing/2014/main" val="875705118"/>
                    </a:ext>
                  </a:extLst>
                </a:gridCol>
              </a:tblGrid>
              <a:tr h="45504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KABUPATEN/KOTA</a:t>
                      </a:r>
                    </a:p>
                  </a:txBody>
                  <a:tcPr marL="8595" marR="8595" marT="8595" marB="0" anchor="ctr">
                    <a:lnL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6036771"/>
                  </a:ext>
                </a:extLst>
              </a:tr>
              <a:tr h="21842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1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SUMATERA BARAT</a:t>
                      </a:r>
                    </a:p>
                  </a:txBody>
                  <a:tcPr marL="8595" marR="8595" marT="8595" marB="0" anchor="ctr">
                    <a:lnL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1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58,28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1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65,12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1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65,48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1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65,34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1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70,47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7388136"/>
                  </a:ext>
                </a:extLst>
              </a:tr>
              <a:tr h="21842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KEPULAUAN MENTAWAI</a:t>
                      </a:r>
                    </a:p>
                  </a:txBody>
                  <a:tcPr marL="8595" marR="8595" marT="8595" marB="0" anchor="ctr">
                    <a:lnL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48,13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47,36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47,81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48,50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49,59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46773"/>
                  </a:ext>
                </a:extLst>
              </a:tr>
              <a:tr h="21842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PESISIR SELATAN</a:t>
                      </a:r>
                    </a:p>
                  </a:txBody>
                  <a:tcPr marL="8595" marR="8595" marT="8595" marB="0" anchor="ctr">
                    <a:lnL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56,93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53,39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56,50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53,79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55,72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561559"/>
                  </a:ext>
                </a:extLst>
              </a:tr>
              <a:tr h="21842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SOLOK</a:t>
                      </a:r>
                    </a:p>
                  </a:txBody>
                  <a:tcPr marL="8595" marR="8595" marT="8595" marB="0" anchor="ctr">
                    <a:lnL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62,23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61,57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57,85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59,38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60,23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5029694"/>
                  </a:ext>
                </a:extLst>
              </a:tr>
              <a:tr h="21842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SIJUNJUNG</a:t>
                      </a:r>
                    </a:p>
                  </a:txBody>
                  <a:tcPr marL="8595" marR="8595" marT="8595" marB="0" anchor="ctr">
                    <a:lnL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59,93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60,46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59,43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61,72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57,58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1599496"/>
                  </a:ext>
                </a:extLst>
              </a:tr>
              <a:tr h="21842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TANAH DATAR</a:t>
                      </a:r>
                    </a:p>
                  </a:txBody>
                  <a:tcPr marL="8595" marR="8595" marT="8595" marB="0" anchor="ctr">
                    <a:lnL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58,46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59,70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58,83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59,46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60,69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601809"/>
                  </a:ext>
                </a:extLst>
              </a:tr>
              <a:tr h="21842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PADANG PARIAMAN</a:t>
                      </a:r>
                    </a:p>
                  </a:txBody>
                  <a:tcPr marL="8595" marR="8595" marT="8595" marB="0" anchor="ctr">
                    <a:lnL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48,79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46,64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47,01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47,79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48,05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8259774"/>
                  </a:ext>
                </a:extLst>
              </a:tr>
              <a:tr h="21842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AGAM</a:t>
                      </a:r>
                    </a:p>
                  </a:txBody>
                  <a:tcPr marL="8595" marR="8595" marT="8595" marB="0" anchor="ctr">
                    <a:lnL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63,06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63,07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64,45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64,43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63,63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1055382"/>
                  </a:ext>
                </a:extLst>
              </a:tr>
              <a:tr h="21842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LIMA PULUH KOTA</a:t>
                      </a:r>
                    </a:p>
                  </a:txBody>
                  <a:tcPr marL="8595" marR="8595" marT="8595" marB="0" anchor="ctr">
                    <a:lnL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51,09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50,59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48,40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49,40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51,45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3783760"/>
                  </a:ext>
                </a:extLst>
              </a:tr>
              <a:tr h="21842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PASAMAN</a:t>
                      </a:r>
                    </a:p>
                  </a:txBody>
                  <a:tcPr marL="8595" marR="8595" marT="8595" marB="0" anchor="ctr">
                    <a:lnL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61,57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62,74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62,96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61,01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68,72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975198"/>
                  </a:ext>
                </a:extLst>
              </a:tr>
              <a:tr h="21842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SOLOK SELATAN</a:t>
                      </a:r>
                    </a:p>
                  </a:txBody>
                  <a:tcPr marL="8595" marR="8595" marT="8595" marB="0" anchor="ctr">
                    <a:lnL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49,19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47,86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48,04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48,70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50,47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0364310"/>
                  </a:ext>
                </a:extLst>
              </a:tr>
              <a:tr h="21842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DHARMAS RAYA</a:t>
                      </a:r>
                    </a:p>
                  </a:txBody>
                  <a:tcPr marL="8595" marR="8595" marT="8595" marB="0" anchor="ctr">
                    <a:lnL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50,87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50,66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51,33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51,83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50,22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047199"/>
                  </a:ext>
                </a:extLst>
              </a:tr>
              <a:tr h="21842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PASAMAN BARAT</a:t>
                      </a:r>
                    </a:p>
                  </a:txBody>
                  <a:tcPr marL="8595" marR="8595" marT="8595" marB="0" anchor="ctr">
                    <a:lnL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60,16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60,38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61,05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61,04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63,37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374400"/>
                  </a:ext>
                </a:extLst>
              </a:tr>
              <a:tr h="21842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KOTA PADANG</a:t>
                      </a:r>
                    </a:p>
                  </a:txBody>
                  <a:tcPr marL="8595" marR="8595" marT="8595" marB="0" anchor="ctr">
                    <a:lnL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67,53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65,33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67,99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68,27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63,38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62564"/>
                  </a:ext>
                </a:extLst>
              </a:tr>
              <a:tr h="21842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KOTA SOLOK</a:t>
                      </a:r>
                    </a:p>
                  </a:txBody>
                  <a:tcPr marL="8595" marR="8595" marT="8595" marB="0" anchor="ctr">
                    <a:lnL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57,46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63,09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63,61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64,23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65,38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876486"/>
                  </a:ext>
                </a:extLst>
              </a:tr>
              <a:tr h="21842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KOTA SAWAH LUNTO</a:t>
                      </a:r>
                    </a:p>
                  </a:txBody>
                  <a:tcPr marL="8595" marR="8595" marT="8595" marB="0" anchor="ctr">
                    <a:lnL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65,87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65,48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65,62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62,55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62,49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41697"/>
                  </a:ext>
                </a:extLst>
              </a:tr>
              <a:tr h="21842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KOTA PADANG PANJANG</a:t>
                      </a:r>
                    </a:p>
                  </a:txBody>
                  <a:tcPr marL="8595" marR="8595" marT="8595" marB="0" anchor="ctr">
                    <a:lnL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65,24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66,62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67,82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67,58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75,62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7679014"/>
                  </a:ext>
                </a:extLst>
              </a:tr>
              <a:tr h="21842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KOTA BUKITTINGGI</a:t>
                      </a:r>
                    </a:p>
                  </a:txBody>
                  <a:tcPr marL="8595" marR="8595" marT="8595" marB="0" anchor="ctr">
                    <a:lnL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60,33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60,19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63,37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60,96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83,53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854488"/>
                  </a:ext>
                </a:extLst>
              </a:tr>
              <a:tr h="21842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KOTA PAYAKUMBUH</a:t>
                      </a:r>
                    </a:p>
                  </a:txBody>
                  <a:tcPr marL="8595" marR="8595" marT="8595" marB="0" anchor="ctr">
                    <a:lnL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71,01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71,58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71,21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71,09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68,75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392644"/>
                  </a:ext>
                </a:extLst>
              </a:tr>
              <a:tr h="21842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KOTA PARIAMAN</a:t>
                      </a:r>
                    </a:p>
                  </a:txBody>
                  <a:tcPr marL="8595" marR="8595" marT="8595" marB="0" anchor="ctr">
                    <a:lnL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54,41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53,42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52,62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53,91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60,14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946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1582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DD38BA5E-FA66-FF16-26E4-564DA6D56627}"/>
              </a:ext>
            </a:extLst>
          </p:cNvPr>
          <p:cNvGraphicFramePr/>
          <p:nvPr/>
        </p:nvGraphicFramePr>
        <p:xfrm>
          <a:off x="2032000" y="719667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32270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4" name="Google Shape;7414;p45"/>
          <p:cNvSpPr txBox="1">
            <a:spLocks noGrp="1"/>
          </p:cNvSpPr>
          <p:nvPr>
            <p:ph type="title"/>
          </p:nvPr>
        </p:nvSpPr>
        <p:spPr>
          <a:xfrm>
            <a:off x="1113527" y="333253"/>
            <a:ext cx="10278000" cy="680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-US" sz="2667" dirty="0"/>
              <a:t>INDEKS KETIMPANGAN GENDER (IKG) KOTA PADANG TAHUN 2021 - 2024</a:t>
            </a:r>
            <a:endParaRPr sz="2667" dirty="0"/>
          </a:p>
        </p:txBody>
      </p:sp>
      <p:grpSp>
        <p:nvGrpSpPr>
          <p:cNvPr id="7415" name="Google Shape;7415;p45"/>
          <p:cNvGrpSpPr/>
          <p:nvPr/>
        </p:nvGrpSpPr>
        <p:grpSpPr>
          <a:xfrm rot="544398">
            <a:off x="11254099" y="4800476"/>
            <a:ext cx="799523" cy="1679481"/>
            <a:chOff x="5909625" y="3402475"/>
            <a:chExt cx="784750" cy="1674700"/>
          </a:xfrm>
        </p:grpSpPr>
        <p:sp>
          <p:nvSpPr>
            <p:cNvPr id="7416" name="Google Shape;7416;p45"/>
            <p:cNvSpPr/>
            <p:nvPr/>
          </p:nvSpPr>
          <p:spPr>
            <a:xfrm>
              <a:off x="6003850" y="4914525"/>
              <a:ext cx="206000" cy="155975"/>
            </a:xfrm>
            <a:custGeom>
              <a:avLst/>
              <a:gdLst/>
              <a:ahLst/>
              <a:cxnLst/>
              <a:rect l="l" t="t" r="r" b="b"/>
              <a:pathLst>
                <a:path w="8240" h="6239" extrusionOk="0">
                  <a:moveTo>
                    <a:pt x="5171" y="1"/>
                  </a:moveTo>
                  <a:lnTo>
                    <a:pt x="4037" y="2403"/>
                  </a:lnTo>
                  <a:lnTo>
                    <a:pt x="0" y="2636"/>
                  </a:lnTo>
                  <a:lnTo>
                    <a:pt x="6538" y="6239"/>
                  </a:lnTo>
                  <a:lnTo>
                    <a:pt x="8240" y="2403"/>
                  </a:lnTo>
                  <a:lnTo>
                    <a:pt x="5171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17" name="Google Shape;7417;p45"/>
            <p:cNvSpPr/>
            <p:nvPr/>
          </p:nvSpPr>
          <p:spPr>
            <a:xfrm>
              <a:off x="6538400" y="4892850"/>
              <a:ext cx="155975" cy="184325"/>
            </a:xfrm>
            <a:custGeom>
              <a:avLst/>
              <a:gdLst/>
              <a:ahLst/>
              <a:cxnLst/>
              <a:rect l="l" t="t" r="r" b="b"/>
              <a:pathLst>
                <a:path w="6239" h="7373" extrusionOk="0">
                  <a:moveTo>
                    <a:pt x="3670" y="1"/>
                  </a:moveTo>
                  <a:lnTo>
                    <a:pt x="67" y="1602"/>
                  </a:lnTo>
                  <a:lnTo>
                    <a:pt x="1702" y="3737"/>
                  </a:lnTo>
                  <a:lnTo>
                    <a:pt x="0" y="7372"/>
                  </a:lnTo>
                  <a:lnTo>
                    <a:pt x="6238" y="3336"/>
                  </a:lnTo>
                  <a:lnTo>
                    <a:pt x="3670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18" name="Google Shape;7418;p45"/>
            <p:cNvSpPr/>
            <p:nvPr/>
          </p:nvSpPr>
          <p:spPr>
            <a:xfrm>
              <a:off x="5909625" y="3873125"/>
              <a:ext cx="134275" cy="92425"/>
            </a:xfrm>
            <a:custGeom>
              <a:avLst/>
              <a:gdLst/>
              <a:ahLst/>
              <a:cxnLst/>
              <a:rect l="l" t="t" r="r" b="b"/>
              <a:pathLst>
                <a:path w="5371" h="3697" extrusionOk="0">
                  <a:moveTo>
                    <a:pt x="983" y="1"/>
                  </a:moveTo>
                  <a:cubicBezTo>
                    <a:pt x="947" y="1"/>
                    <a:pt x="919" y="9"/>
                    <a:pt x="901" y="27"/>
                  </a:cubicBezTo>
                  <a:cubicBezTo>
                    <a:pt x="734" y="227"/>
                    <a:pt x="2202" y="1028"/>
                    <a:pt x="2135" y="1295"/>
                  </a:cubicBezTo>
                  <a:cubicBezTo>
                    <a:pt x="2117" y="1336"/>
                    <a:pt x="2085" y="1355"/>
                    <a:pt x="2043" y="1355"/>
                  </a:cubicBezTo>
                  <a:cubicBezTo>
                    <a:pt x="1851" y="1355"/>
                    <a:pt x="1442" y="968"/>
                    <a:pt x="1168" y="694"/>
                  </a:cubicBezTo>
                  <a:cubicBezTo>
                    <a:pt x="834" y="361"/>
                    <a:pt x="467" y="94"/>
                    <a:pt x="467" y="94"/>
                  </a:cubicBezTo>
                  <a:lnTo>
                    <a:pt x="467" y="94"/>
                  </a:lnTo>
                  <a:cubicBezTo>
                    <a:pt x="0" y="494"/>
                    <a:pt x="1868" y="1628"/>
                    <a:pt x="1701" y="1962"/>
                  </a:cubicBezTo>
                  <a:cubicBezTo>
                    <a:pt x="1684" y="1993"/>
                    <a:pt x="1657" y="2008"/>
                    <a:pt x="1624" y="2008"/>
                  </a:cubicBezTo>
                  <a:cubicBezTo>
                    <a:pt x="1345" y="2008"/>
                    <a:pt x="576" y="991"/>
                    <a:pt x="367" y="961"/>
                  </a:cubicBezTo>
                  <a:cubicBezTo>
                    <a:pt x="167" y="961"/>
                    <a:pt x="500" y="1628"/>
                    <a:pt x="1368" y="2329"/>
                  </a:cubicBezTo>
                  <a:cubicBezTo>
                    <a:pt x="2268" y="2996"/>
                    <a:pt x="4337" y="3696"/>
                    <a:pt x="4337" y="3696"/>
                  </a:cubicBezTo>
                  <a:cubicBezTo>
                    <a:pt x="4337" y="3696"/>
                    <a:pt x="5371" y="2529"/>
                    <a:pt x="5070" y="2462"/>
                  </a:cubicBezTo>
                  <a:cubicBezTo>
                    <a:pt x="4837" y="2362"/>
                    <a:pt x="4503" y="1461"/>
                    <a:pt x="4070" y="1061"/>
                  </a:cubicBezTo>
                  <a:cubicBezTo>
                    <a:pt x="3753" y="744"/>
                    <a:pt x="2913" y="328"/>
                    <a:pt x="2604" y="328"/>
                  </a:cubicBezTo>
                  <a:cubicBezTo>
                    <a:pt x="2556" y="328"/>
                    <a:pt x="2520" y="338"/>
                    <a:pt x="2502" y="361"/>
                  </a:cubicBezTo>
                  <a:cubicBezTo>
                    <a:pt x="2402" y="527"/>
                    <a:pt x="3136" y="928"/>
                    <a:pt x="3302" y="1061"/>
                  </a:cubicBezTo>
                  <a:cubicBezTo>
                    <a:pt x="3401" y="1159"/>
                    <a:pt x="3441" y="1304"/>
                    <a:pt x="3321" y="1304"/>
                  </a:cubicBezTo>
                  <a:cubicBezTo>
                    <a:pt x="3238" y="1304"/>
                    <a:pt x="3076" y="1233"/>
                    <a:pt x="2802" y="1028"/>
                  </a:cubicBezTo>
                  <a:cubicBezTo>
                    <a:pt x="2206" y="581"/>
                    <a:pt x="1291" y="1"/>
                    <a:pt x="983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19" name="Google Shape;7419;p45"/>
            <p:cNvSpPr/>
            <p:nvPr/>
          </p:nvSpPr>
          <p:spPr>
            <a:xfrm>
              <a:off x="5989100" y="3900475"/>
              <a:ext cx="12275" cy="43400"/>
            </a:xfrm>
            <a:custGeom>
              <a:avLst/>
              <a:gdLst/>
              <a:ahLst/>
              <a:cxnLst/>
              <a:rect l="l" t="t" r="r" b="b"/>
              <a:pathLst>
                <a:path w="491" h="1736" extrusionOk="0">
                  <a:moveTo>
                    <a:pt x="123" y="0"/>
                  </a:moveTo>
                  <a:lnTo>
                    <a:pt x="250" y="597"/>
                  </a:lnTo>
                  <a:lnTo>
                    <a:pt x="250" y="597"/>
                  </a:lnTo>
                  <a:cubicBezTo>
                    <a:pt x="302" y="531"/>
                    <a:pt x="380" y="475"/>
                    <a:pt x="490" y="434"/>
                  </a:cubicBezTo>
                  <a:cubicBezTo>
                    <a:pt x="390" y="267"/>
                    <a:pt x="290" y="67"/>
                    <a:pt x="123" y="0"/>
                  </a:cubicBezTo>
                  <a:close/>
                  <a:moveTo>
                    <a:pt x="250" y="597"/>
                  </a:moveTo>
                  <a:cubicBezTo>
                    <a:pt x="0" y="911"/>
                    <a:pt x="325" y="1460"/>
                    <a:pt x="490" y="1735"/>
                  </a:cubicBezTo>
                  <a:lnTo>
                    <a:pt x="250" y="597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20" name="Google Shape;7420;p45"/>
            <p:cNvSpPr/>
            <p:nvPr/>
          </p:nvSpPr>
          <p:spPr>
            <a:xfrm>
              <a:off x="6006350" y="3712575"/>
              <a:ext cx="373625" cy="332950"/>
            </a:xfrm>
            <a:custGeom>
              <a:avLst/>
              <a:gdLst/>
              <a:ahLst/>
              <a:cxnLst/>
              <a:rect l="l" t="t" r="r" b="b"/>
              <a:pathLst>
                <a:path w="14945" h="13318" extrusionOk="0">
                  <a:moveTo>
                    <a:pt x="14176" y="1"/>
                  </a:moveTo>
                  <a:cubicBezTo>
                    <a:pt x="12520" y="1"/>
                    <a:pt x="11092" y="1165"/>
                    <a:pt x="10775" y="2780"/>
                  </a:cubicBezTo>
                  <a:cubicBezTo>
                    <a:pt x="10224" y="5374"/>
                    <a:pt x="9388" y="8726"/>
                    <a:pt x="8423" y="8726"/>
                  </a:cubicBezTo>
                  <a:cubicBezTo>
                    <a:pt x="8395" y="8726"/>
                    <a:pt x="8368" y="8723"/>
                    <a:pt x="8340" y="8717"/>
                  </a:cubicBezTo>
                  <a:cubicBezTo>
                    <a:pt x="4737" y="7950"/>
                    <a:pt x="1535" y="6783"/>
                    <a:pt x="1535" y="6783"/>
                  </a:cubicBezTo>
                  <a:lnTo>
                    <a:pt x="1" y="10385"/>
                  </a:lnTo>
                  <a:cubicBezTo>
                    <a:pt x="1" y="10385"/>
                    <a:pt x="5204" y="12287"/>
                    <a:pt x="6539" y="12754"/>
                  </a:cubicBezTo>
                  <a:cubicBezTo>
                    <a:pt x="7069" y="12944"/>
                    <a:pt x="8216" y="13318"/>
                    <a:pt x="9462" y="13318"/>
                  </a:cubicBezTo>
                  <a:cubicBezTo>
                    <a:pt x="11272" y="13318"/>
                    <a:pt x="13292" y="12530"/>
                    <a:pt x="13944" y="9251"/>
                  </a:cubicBezTo>
                  <a:cubicBezTo>
                    <a:pt x="14945" y="3714"/>
                    <a:pt x="14444" y="11"/>
                    <a:pt x="14444" y="11"/>
                  </a:cubicBezTo>
                  <a:cubicBezTo>
                    <a:pt x="14354" y="4"/>
                    <a:pt x="14265" y="1"/>
                    <a:pt x="14176" y="1"/>
                  </a:cubicBezTo>
                  <a:close/>
                </a:path>
              </a:pathLst>
            </a:custGeom>
            <a:solidFill>
              <a:srgbClr val="E9C7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21" name="Google Shape;7421;p45"/>
            <p:cNvSpPr/>
            <p:nvPr/>
          </p:nvSpPr>
          <p:spPr>
            <a:xfrm>
              <a:off x="6260700" y="4123975"/>
              <a:ext cx="412825" cy="868975"/>
            </a:xfrm>
            <a:custGeom>
              <a:avLst/>
              <a:gdLst/>
              <a:ahLst/>
              <a:cxnLst/>
              <a:rect l="l" t="t" r="r" b="b"/>
              <a:pathLst>
                <a:path w="16513" h="34759" extrusionOk="0">
                  <a:moveTo>
                    <a:pt x="5071" y="0"/>
                  </a:moveTo>
                  <a:lnTo>
                    <a:pt x="0" y="767"/>
                  </a:lnTo>
                  <a:cubicBezTo>
                    <a:pt x="0" y="767"/>
                    <a:pt x="968" y="13343"/>
                    <a:pt x="11842" y="34758"/>
                  </a:cubicBezTo>
                  <a:lnTo>
                    <a:pt x="16512" y="31923"/>
                  </a:lnTo>
                  <a:cubicBezTo>
                    <a:pt x="16512" y="31923"/>
                    <a:pt x="8106" y="14010"/>
                    <a:pt x="5071" y="0"/>
                  </a:cubicBezTo>
                  <a:close/>
                </a:path>
              </a:pathLst>
            </a:custGeom>
            <a:solidFill>
              <a:srgbClr val="75645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22" name="Google Shape;7422;p45"/>
            <p:cNvSpPr/>
            <p:nvPr/>
          </p:nvSpPr>
          <p:spPr>
            <a:xfrm>
              <a:off x="6099750" y="4088950"/>
              <a:ext cx="450350" cy="926525"/>
            </a:xfrm>
            <a:custGeom>
              <a:avLst/>
              <a:gdLst/>
              <a:ahLst/>
              <a:cxnLst/>
              <a:rect l="l" t="t" r="r" b="b"/>
              <a:pathLst>
                <a:path w="18014" h="37061" extrusionOk="0">
                  <a:moveTo>
                    <a:pt x="10708" y="0"/>
                  </a:moveTo>
                  <a:lnTo>
                    <a:pt x="10708" y="0"/>
                  </a:lnTo>
                  <a:cubicBezTo>
                    <a:pt x="11075" y="11575"/>
                    <a:pt x="1" y="34825"/>
                    <a:pt x="1" y="34825"/>
                  </a:cubicBezTo>
                  <a:lnTo>
                    <a:pt x="4204" y="37060"/>
                  </a:lnTo>
                  <a:cubicBezTo>
                    <a:pt x="13944" y="21082"/>
                    <a:pt x="18013" y="2402"/>
                    <a:pt x="18013" y="2402"/>
                  </a:cubicBezTo>
                  <a:lnTo>
                    <a:pt x="10708" y="0"/>
                  </a:ln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23" name="Google Shape;7423;p45"/>
            <p:cNvSpPr/>
            <p:nvPr/>
          </p:nvSpPr>
          <p:spPr>
            <a:xfrm>
              <a:off x="6259875" y="3698675"/>
              <a:ext cx="286875" cy="461175"/>
            </a:xfrm>
            <a:custGeom>
              <a:avLst/>
              <a:gdLst/>
              <a:ahLst/>
              <a:cxnLst/>
              <a:rect l="l" t="t" r="r" b="b"/>
              <a:pathLst>
                <a:path w="11475" h="18447" extrusionOk="0">
                  <a:moveTo>
                    <a:pt x="5070" y="0"/>
                  </a:moveTo>
                  <a:cubicBezTo>
                    <a:pt x="2268" y="67"/>
                    <a:pt x="0" y="2468"/>
                    <a:pt x="0" y="5304"/>
                  </a:cubicBezTo>
                  <a:lnTo>
                    <a:pt x="0" y="17746"/>
                  </a:lnTo>
                  <a:lnTo>
                    <a:pt x="11475" y="18447"/>
                  </a:lnTo>
                  <a:cubicBezTo>
                    <a:pt x="11475" y="18447"/>
                    <a:pt x="11275" y="11241"/>
                    <a:pt x="11175" y="5671"/>
                  </a:cubicBezTo>
                  <a:cubicBezTo>
                    <a:pt x="11108" y="167"/>
                    <a:pt x="5437" y="67"/>
                    <a:pt x="5437" y="67"/>
                  </a:cubicBezTo>
                  <a:cubicBezTo>
                    <a:pt x="5304" y="67"/>
                    <a:pt x="5204" y="67"/>
                    <a:pt x="5070" y="0"/>
                  </a:cubicBezTo>
                  <a:close/>
                </a:path>
              </a:pathLst>
            </a:custGeom>
            <a:solidFill>
              <a:srgbClr val="FFE0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24" name="Google Shape;7424;p45"/>
            <p:cNvSpPr/>
            <p:nvPr/>
          </p:nvSpPr>
          <p:spPr>
            <a:xfrm>
              <a:off x="6155625" y="4215700"/>
              <a:ext cx="305250" cy="760900"/>
            </a:xfrm>
            <a:custGeom>
              <a:avLst/>
              <a:gdLst/>
              <a:ahLst/>
              <a:cxnLst/>
              <a:rect l="l" t="t" r="r" b="b"/>
              <a:pathLst>
                <a:path w="12210" h="30436" extrusionOk="0">
                  <a:moveTo>
                    <a:pt x="12176" y="0"/>
                  </a:moveTo>
                  <a:cubicBezTo>
                    <a:pt x="8507" y="10275"/>
                    <a:pt x="4637" y="20482"/>
                    <a:pt x="0" y="30356"/>
                  </a:cubicBezTo>
                  <a:cubicBezTo>
                    <a:pt x="0" y="30404"/>
                    <a:pt x="18" y="30435"/>
                    <a:pt x="54" y="30435"/>
                  </a:cubicBezTo>
                  <a:cubicBezTo>
                    <a:pt x="67" y="30435"/>
                    <a:pt x="83" y="30431"/>
                    <a:pt x="101" y="30422"/>
                  </a:cubicBezTo>
                  <a:cubicBezTo>
                    <a:pt x="4504" y="20448"/>
                    <a:pt x="8707" y="10341"/>
                    <a:pt x="1220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25" name="Google Shape;7425;p45"/>
            <p:cNvSpPr/>
            <p:nvPr/>
          </p:nvSpPr>
          <p:spPr>
            <a:xfrm>
              <a:off x="6091600" y="4971525"/>
              <a:ext cx="41525" cy="29750"/>
            </a:xfrm>
            <a:custGeom>
              <a:avLst/>
              <a:gdLst/>
              <a:ahLst/>
              <a:cxnLst/>
              <a:rect l="l" t="t" r="r" b="b"/>
              <a:pathLst>
                <a:path w="1661" h="1190" extrusionOk="0">
                  <a:moveTo>
                    <a:pt x="65" y="0"/>
                  </a:moveTo>
                  <a:cubicBezTo>
                    <a:pt x="33" y="0"/>
                    <a:pt x="1" y="64"/>
                    <a:pt x="26" y="89"/>
                  </a:cubicBezTo>
                  <a:cubicBezTo>
                    <a:pt x="427" y="489"/>
                    <a:pt x="1027" y="856"/>
                    <a:pt x="1527" y="1190"/>
                  </a:cubicBezTo>
                  <a:cubicBezTo>
                    <a:pt x="1594" y="1190"/>
                    <a:pt x="1661" y="1090"/>
                    <a:pt x="1594" y="1090"/>
                  </a:cubicBezTo>
                  <a:cubicBezTo>
                    <a:pt x="1160" y="723"/>
                    <a:pt x="660" y="289"/>
                    <a:pt x="93" y="22"/>
                  </a:cubicBezTo>
                  <a:cubicBezTo>
                    <a:pt x="85" y="6"/>
                    <a:pt x="75" y="0"/>
                    <a:pt x="6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26" name="Google Shape;7426;p45"/>
            <p:cNvSpPr/>
            <p:nvPr/>
          </p:nvSpPr>
          <p:spPr>
            <a:xfrm>
              <a:off x="6087450" y="4975675"/>
              <a:ext cx="34000" cy="30625"/>
            </a:xfrm>
            <a:custGeom>
              <a:avLst/>
              <a:gdLst/>
              <a:ahLst/>
              <a:cxnLst/>
              <a:rect l="l" t="t" r="r" b="b"/>
              <a:pathLst>
                <a:path w="1360" h="1225" extrusionOk="0">
                  <a:moveTo>
                    <a:pt x="35" y="0"/>
                  </a:moveTo>
                  <a:cubicBezTo>
                    <a:pt x="13" y="0"/>
                    <a:pt x="1" y="57"/>
                    <a:pt x="26" y="57"/>
                  </a:cubicBezTo>
                  <a:cubicBezTo>
                    <a:pt x="392" y="457"/>
                    <a:pt x="859" y="857"/>
                    <a:pt x="1360" y="1224"/>
                  </a:cubicBezTo>
                  <a:cubicBezTo>
                    <a:pt x="926" y="790"/>
                    <a:pt x="493" y="424"/>
                    <a:pt x="59" y="23"/>
                  </a:cubicBezTo>
                  <a:cubicBezTo>
                    <a:pt x="51" y="7"/>
                    <a:pt x="42" y="0"/>
                    <a:pt x="3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27" name="Google Shape;7427;p45"/>
            <p:cNvSpPr/>
            <p:nvPr/>
          </p:nvSpPr>
          <p:spPr>
            <a:xfrm>
              <a:off x="6076175" y="4932250"/>
              <a:ext cx="56125" cy="48525"/>
            </a:xfrm>
            <a:custGeom>
              <a:avLst/>
              <a:gdLst/>
              <a:ahLst/>
              <a:cxnLst/>
              <a:rect l="l" t="t" r="r" b="b"/>
              <a:pathLst>
                <a:path w="2245" h="1941" extrusionOk="0">
                  <a:moveTo>
                    <a:pt x="494" y="191"/>
                  </a:moveTo>
                  <a:cubicBezTo>
                    <a:pt x="499" y="191"/>
                    <a:pt x="505" y="191"/>
                    <a:pt x="510" y="192"/>
                  </a:cubicBezTo>
                  <a:cubicBezTo>
                    <a:pt x="643" y="192"/>
                    <a:pt x="710" y="993"/>
                    <a:pt x="710" y="1093"/>
                  </a:cubicBezTo>
                  <a:cubicBezTo>
                    <a:pt x="710" y="1204"/>
                    <a:pt x="710" y="1324"/>
                    <a:pt x="704" y="1450"/>
                  </a:cubicBezTo>
                  <a:lnTo>
                    <a:pt x="704" y="1450"/>
                  </a:lnTo>
                  <a:cubicBezTo>
                    <a:pt x="657" y="1424"/>
                    <a:pt x="614" y="1394"/>
                    <a:pt x="577" y="1360"/>
                  </a:cubicBezTo>
                  <a:cubicBezTo>
                    <a:pt x="410" y="1193"/>
                    <a:pt x="310" y="960"/>
                    <a:pt x="310" y="760"/>
                  </a:cubicBezTo>
                  <a:cubicBezTo>
                    <a:pt x="310" y="663"/>
                    <a:pt x="341" y="191"/>
                    <a:pt x="494" y="191"/>
                  </a:cubicBezTo>
                  <a:close/>
                  <a:moveTo>
                    <a:pt x="1710" y="1020"/>
                  </a:moveTo>
                  <a:cubicBezTo>
                    <a:pt x="1966" y="1020"/>
                    <a:pt x="2022" y="1107"/>
                    <a:pt x="1878" y="1193"/>
                  </a:cubicBezTo>
                  <a:cubicBezTo>
                    <a:pt x="1766" y="1452"/>
                    <a:pt x="1481" y="1568"/>
                    <a:pt x="1191" y="1568"/>
                  </a:cubicBezTo>
                  <a:cubicBezTo>
                    <a:pt x="1165" y="1568"/>
                    <a:pt x="1139" y="1567"/>
                    <a:pt x="1114" y="1565"/>
                  </a:cubicBezTo>
                  <a:lnTo>
                    <a:pt x="1114" y="1565"/>
                  </a:lnTo>
                  <a:cubicBezTo>
                    <a:pt x="1150" y="1519"/>
                    <a:pt x="1183" y="1473"/>
                    <a:pt x="1210" y="1427"/>
                  </a:cubicBezTo>
                  <a:cubicBezTo>
                    <a:pt x="1310" y="1327"/>
                    <a:pt x="1377" y="1160"/>
                    <a:pt x="1511" y="1126"/>
                  </a:cubicBezTo>
                  <a:lnTo>
                    <a:pt x="1577" y="1026"/>
                  </a:lnTo>
                  <a:cubicBezTo>
                    <a:pt x="1626" y="1022"/>
                    <a:pt x="1671" y="1020"/>
                    <a:pt x="1710" y="1020"/>
                  </a:cubicBezTo>
                  <a:close/>
                  <a:moveTo>
                    <a:pt x="774" y="1640"/>
                  </a:moveTo>
                  <a:lnTo>
                    <a:pt x="774" y="1640"/>
                  </a:lnTo>
                  <a:cubicBezTo>
                    <a:pt x="783" y="1644"/>
                    <a:pt x="792" y="1648"/>
                    <a:pt x="801" y="1652"/>
                  </a:cubicBezTo>
                  <a:lnTo>
                    <a:pt x="801" y="1652"/>
                  </a:lnTo>
                  <a:cubicBezTo>
                    <a:pt x="787" y="1671"/>
                    <a:pt x="772" y="1690"/>
                    <a:pt x="758" y="1709"/>
                  </a:cubicBezTo>
                  <a:lnTo>
                    <a:pt x="758" y="1709"/>
                  </a:lnTo>
                  <a:cubicBezTo>
                    <a:pt x="764" y="1686"/>
                    <a:pt x="769" y="1663"/>
                    <a:pt x="774" y="1640"/>
                  </a:cubicBezTo>
                  <a:close/>
                  <a:moveTo>
                    <a:pt x="510" y="1"/>
                  </a:moveTo>
                  <a:cubicBezTo>
                    <a:pt x="493" y="1"/>
                    <a:pt x="477" y="9"/>
                    <a:pt x="477" y="26"/>
                  </a:cubicBezTo>
                  <a:cubicBezTo>
                    <a:pt x="0" y="570"/>
                    <a:pt x="202" y="1314"/>
                    <a:pt x="695" y="1599"/>
                  </a:cubicBezTo>
                  <a:lnTo>
                    <a:pt x="695" y="1599"/>
                  </a:lnTo>
                  <a:cubicBezTo>
                    <a:pt x="690" y="1653"/>
                    <a:pt x="684" y="1706"/>
                    <a:pt x="677" y="1760"/>
                  </a:cubicBezTo>
                  <a:cubicBezTo>
                    <a:pt x="677" y="1772"/>
                    <a:pt x="685" y="1784"/>
                    <a:pt x="695" y="1791"/>
                  </a:cubicBezTo>
                  <a:lnTo>
                    <a:pt x="695" y="1791"/>
                  </a:lnTo>
                  <a:cubicBezTo>
                    <a:pt x="677" y="1815"/>
                    <a:pt x="660" y="1838"/>
                    <a:pt x="643" y="1860"/>
                  </a:cubicBezTo>
                  <a:cubicBezTo>
                    <a:pt x="668" y="1909"/>
                    <a:pt x="692" y="1940"/>
                    <a:pt x="730" y="1940"/>
                  </a:cubicBezTo>
                  <a:cubicBezTo>
                    <a:pt x="743" y="1940"/>
                    <a:pt x="759" y="1936"/>
                    <a:pt x="777" y="1927"/>
                  </a:cubicBezTo>
                  <a:cubicBezTo>
                    <a:pt x="851" y="1853"/>
                    <a:pt x="924" y="1779"/>
                    <a:pt x="992" y="1706"/>
                  </a:cubicBezTo>
                  <a:lnTo>
                    <a:pt x="992" y="1706"/>
                  </a:lnTo>
                  <a:cubicBezTo>
                    <a:pt x="1038" y="1713"/>
                    <a:pt x="1085" y="1717"/>
                    <a:pt x="1133" y="1717"/>
                  </a:cubicBezTo>
                  <a:cubicBezTo>
                    <a:pt x="1263" y="1717"/>
                    <a:pt x="1401" y="1689"/>
                    <a:pt x="1544" y="1627"/>
                  </a:cubicBezTo>
                  <a:cubicBezTo>
                    <a:pt x="1744" y="1527"/>
                    <a:pt x="2244" y="1093"/>
                    <a:pt x="1878" y="826"/>
                  </a:cubicBezTo>
                  <a:cubicBezTo>
                    <a:pt x="1833" y="808"/>
                    <a:pt x="1788" y="800"/>
                    <a:pt x="1745" y="800"/>
                  </a:cubicBezTo>
                  <a:cubicBezTo>
                    <a:pt x="1626" y="800"/>
                    <a:pt x="1517" y="862"/>
                    <a:pt x="1444" y="960"/>
                  </a:cubicBezTo>
                  <a:cubicBezTo>
                    <a:pt x="1254" y="1108"/>
                    <a:pt x="1063" y="1323"/>
                    <a:pt x="899" y="1528"/>
                  </a:cubicBezTo>
                  <a:lnTo>
                    <a:pt x="899" y="1528"/>
                  </a:lnTo>
                  <a:cubicBezTo>
                    <a:pt x="865" y="1519"/>
                    <a:pt x="833" y="1508"/>
                    <a:pt x="801" y="1495"/>
                  </a:cubicBezTo>
                  <a:lnTo>
                    <a:pt x="801" y="1495"/>
                  </a:lnTo>
                  <a:cubicBezTo>
                    <a:pt x="876" y="994"/>
                    <a:pt x="769" y="450"/>
                    <a:pt x="543" y="26"/>
                  </a:cubicBezTo>
                  <a:cubicBezTo>
                    <a:pt x="543" y="9"/>
                    <a:pt x="527" y="1"/>
                    <a:pt x="51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28" name="Google Shape;7428;p45"/>
            <p:cNvSpPr/>
            <p:nvPr/>
          </p:nvSpPr>
          <p:spPr>
            <a:xfrm>
              <a:off x="6550300" y="4969575"/>
              <a:ext cx="143225" cy="90425"/>
            </a:xfrm>
            <a:custGeom>
              <a:avLst/>
              <a:gdLst/>
              <a:ahLst/>
              <a:cxnLst/>
              <a:rect l="l" t="t" r="r" b="b"/>
              <a:pathLst>
                <a:path w="5729" h="3617" extrusionOk="0">
                  <a:moveTo>
                    <a:pt x="5662" y="0"/>
                  </a:moveTo>
                  <a:cubicBezTo>
                    <a:pt x="3494" y="634"/>
                    <a:pt x="1526" y="1935"/>
                    <a:pt x="25" y="3536"/>
                  </a:cubicBezTo>
                  <a:cubicBezTo>
                    <a:pt x="0" y="3585"/>
                    <a:pt x="12" y="3616"/>
                    <a:pt x="33" y="3616"/>
                  </a:cubicBezTo>
                  <a:cubicBezTo>
                    <a:pt x="40" y="3616"/>
                    <a:pt x="49" y="3612"/>
                    <a:pt x="58" y="3603"/>
                  </a:cubicBezTo>
                  <a:cubicBezTo>
                    <a:pt x="1659" y="1968"/>
                    <a:pt x="3461" y="834"/>
                    <a:pt x="5662" y="100"/>
                  </a:cubicBezTo>
                  <a:cubicBezTo>
                    <a:pt x="5729" y="100"/>
                    <a:pt x="5695" y="0"/>
                    <a:pt x="566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29" name="Google Shape;7429;p45"/>
            <p:cNvSpPr/>
            <p:nvPr/>
          </p:nvSpPr>
          <p:spPr>
            <a:xfrm>
              <a:off x="6566800" y="4984025"/>
              <a:ext cx="38125" cy="24500"/>
            </a:xfrm>
            <a:custGeom>
              <a:avLst/>
              <a:gdLst/>
              <a:ahLst/>
              <a:cxnLst/>
              <a:rect l="l" t="t" r="r" b="b"/>
              <a:pathLst>
                <a:path w="1525" h="980" extrusionOk="0">
                  <a:moveTo>
                    <a:pt x="1460" y="0"/>
                  </a:moveTo>
                  <a:cubicBezTo>
                    <a:pt x="1444" y="0"/>
                    <a:pt x="1424" y="7"/>
                    <a:pt x="1400" y="23"/>
                  </a:cubicBezTo>
                  <a:cubicBezTo>
                    <a:pt x="999" y="356"/>
                    <a:pt x="532" y="690"/>
                    <a:pt x="32" y="890"/>
                  </a:cubicBezTo>
                  <a:cubicBezTo>
                    <a:pt x="7" y="915"/>
                    <a:pt x="0" y="979"/>
                    <a:pt x="28" y="979"/>
                  </a:cubicBezTo>
                  <a:cubicBezTo>
                    <a:pt x="37" y="979"/>
                    <a:pt x="49" y="973"/>
                    <a:pt x="65" y="957"/>
                  </a:cubicBezTo>
                  <a:cubicBezTo>
                    <a:pt x="599" y="790"/>
                    <a:pt x="1099" y="523"/>
                    <a:pt x="1500" y="90"/>
                  </a:cubicBezTo>
                  <a:cubicBezTo>
                    <a:pt x="1525" y="64"/>
                    <a:pt x="1512" y="0"/>
                    <a:pt x="146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30" name="Google Shape;7430;p45"/>
            <p:cNvSpPr/>
            <p:nvPr/>
          </p:nvSpPr>
          <p:spPr>
            <a:xfrm>
              <a:off x="6579250" y="4978450"/>
              <a:ext cx="23200" cy="16175"/>
            </a:xfrm>
            <a:custGeom>
              <a:avLst/>
              <a:gdLst/>
              <a:ahLst/>
              <a:cxnLst/>
              <a:rect l="l" t="t" r="r" b="b"/>
              <a:pathLst>
                <a:path w="928" h="647" extrusionOk="0">
                  <a:moveTo>
                    <a:pt x="877" y="0"/>
                  </a:moveTo>
                  <a:cubicBezTo>
                    <a:pt x="872" y="0"/>
                    <a:pt x="868" y="4"/>
                    <a:pt x="868" y="12"/>
                  </a:cubicBezTo>
                  <a:cubicBezTo>
                    <a:pt x="735" y="146"/>
                    <a:pt x="601" y="279"/>
                    <a:pt x="435" y="346"/>
                  </a:cubicBezTo>
                  <a:cubicBezTo>
                    <a:pt x="334" y="446"/>
                    <a:pt x="168" y="446"/>
                    <a:pt x="34" y="579"/>
                  </a:cubicBezTo>
                  <a:cubicBezTo>
                    <a:pt x="1" y="613"/>
                    <a:pt x="34" y="646"/>
                    <a:pt x="68" y="646"/>
                  </a:cubicBezTo>
                  <a:cubicBezTo>
                    <a:pt x="234" y="646"/>
                    <a:pt x="401" y="513"/>
                    <a:pt x="535" y="479"/>
                  </a:cubicBezTo>
                  <a:cubicBezTo>
                    <a:pt x="701" y="413"/>
                    <a:pt x="835" y="279"/>
                    <a:pt x="902" y="146"/>
                  </a:cubicBezTo>
                  <a:cubicBezTo>
                    <a:pt x="927" y="44"/>
                    <a:pt x="894" y="0"/>
                    <a:pt x="87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31" name="Google Shape;7431;p45"/>
            <p:cNvSpPr/>
            <p:nvPr/>
          </p:nvSpPr>
          <p:spPr>
            <a:xfrm>
              <a:off x="6564625" y="4961775"/>
              <a:ext cx="37175" cy="29375"/>
            </a:xfrm>
            <a:custGeom>
              <a:avLst/>
              <a:gdLst/>
              <a:ahLst/>
              <a:cxnLst/>
              <a:rect l="l" t="t" r="r" b="b"/>
              <a:pathLst>
                <a:path w="1487" h="1175" extrusionOk="0">
                  <a:moveTo>
                    <a:pt x="1275" y="166"/>
                  </a:moveTo>
                  <a:cubicBezTo>
                    <a:pt x="1295" y="166"/>
                    <a:pt x="1311" y="170"/>
                    <a:pt x="1320" y="179"/>
                  </a:cubicBezTo>
                  <a:cubicBezTo>
                    <a:pt x="1320" y="246"/>
                    <a:pt x="1286" y="346"/>
                    <a:pt x="1286" y="412"/>
                  </a:cubicBezTo>
                  <a:cubicBezTo>
                    <a:pt x="1253" y="546"/>
                    <a:pt x="1153" y="679"/>
                    <a:pt x="1020" y="813"/>
                  </a:cubicBezTo>
                  <a:cubicBezTo>
                    <a:pt x="974" y="858"/>
                    <a:pt x="920" y="897"/>
                    <a:pt x="861" y="926"/>
                  </a:cubicBezTo>
                  <a:lnTo>
                    <a:pt x="861" y="926"/>
                  </a:lnTo>
                  <a:cubicBezTo>
                    <a:pt x="847" y="900"/>
                    <a:pt x="831" y="873"/>
                    <a:pt x="815" y="846"/>
                  </a:cubicBezTo>
                  <a:lnTo>
                    <a:pt x="815" y="846"/>
                  </a:lnTo>
                  <a:cubicBezTo>
                    <a:pt x="832" y="608"/>
                    <a:pt x="920" y="371"/>
                    <a:pt x="1120" y="246"/>
                  </a:cubicBezTo>
                  <a:cubicBezTo>
                    <a:pt x="1144" y="197"/>
                    <a:pt x="1222" y="166"/>
                    <a:pt x="1275" y="166"/>
                  </a:cubicBezTo>
                  <a:close/>
                  <a:moveTo>
                    <a:pt x="199" y="520"/>
                  </a:moveTo>
                  <a:cubicBezTo>
                    <a:pt x="221" y="520"/>
                    <a:pt x="250" y="528"/>
                    <a:pt x="286" y="546"/>
                  </a:cubicBezTo>
                  <a:cubicBezTo>
                    <a:pt x="452" y="546"/>
                    <a:pt x="452" y="613"/>
                    <a:pt x="586" y="779"/>
                  </a:cubicBezTo>
                  <a:lnTo>
                    <a:pt x="712" y="978"/>
                  </a:lnTo>
                  <a:lnTo>
                    <a:pt x="712" y="978"/>
                  </a:lnTo>
                  <a:cubicBezTo>
                    <a:pt x="677" y="985"/>
                    <a:pt x="641" y="989"/>
                    <a:pt x="606" y="989"/>
                  </a:cubicBezTo>
                  <a:cubicBezTo>
                    <a:pt x="474" y="989"/>
                    <a:pt x="345" y="937"/>
                    <a:pt x="252" y="813"/>
                  </a:cubicBezTo>
                  <a:cubicBezTo>
                    <a:pt x="186" y="779"/>
                    <a:pt x="186" y="746"/>
                    <a:pt x="152" y="679"/>
                  </a:cubicBezTo>
                  <a:cubicBezTo>
                    <a:pt x="128" y="582"/>
                    <a:pt x="139" y="520"/>
                    <a:pt x="199" y="520"/>
                  </a:cubicBezTo>
                  <a:close/>
                  <a:moveTo>
                    <a:pt x="1292" y="0"/>
                  </a:moveTo>
                  <a:cubicBezTo>
                    <a:pt x="1147" y="0"/>
                    <a:pt x="1011" y="191"/>
                    <a:pt x="953" y="279"/>
                  </a:cubicBezTo>
                  <a:cubicBezTo>
                    <a:pt x="852" y="420"/>
                    <a:pt x="776" y="573"/>
                    <a:pt x="746" y="739"/>
                  </a:cubicBezTo>
                  <a:lnTo>
                    <a:pt x="746" y="739"/>
                  </a:lnTo>
                  <a:cubicBezTo>
                    <a:pt x="636" y="580"/>
                    <a:pt x="499" y="434"/>
                    <a:pt x="352" y="379"/>
                  </a:cubicBezTo>
                  <a:cubicBezTo>
                    <a:pt x="335" y="376"/>
                    <a:pt x="318" y="374"/>
                    <a:pt x="302" y="374"/>
                  </a:cubicBezTo>
                  <a:cubicBezTo>
                    <a:pt x="166" y="374"/>
                    <a:pt x="86" y="497"/>
                    <a:pt x="86" y="646"/>
                  </a:cubicBezTo>
                  <a:cubicBezTo>
                    <a:pt x="0" y="931"/>
                    <a:pt x="426" y="1094"/>
                    <a:pt x="697" y="1094"/>
                  </a:cubicBezTo>
                  <a:cubicBezTo>
                    <a:pt x="718" y="1094"/>
                    <a:pt x="737" y="1093"/>
                    <a:pt x="756" y="1091"/>
                  </a:cubicBezTo>
                  <a:lnTo>
                    <a:pt x="756" y="1091"/>
                  </a:lnTo>
                  <a:cubicBezTo>
                    <a:pt x="762" y="1100"/>
                    <a:pt x="774" y="1105"/>
                    <a:pt x="786" y="1105"/>
                  </a:cubicBezTo>
                  <a:cubicBezTo>
                    <a:pt x="788" y="1105"/>
                    <a:pt x="790" y="1104"/>
                    <a:pt x="793" y="1104"/>
                  </a:cubicBezTo>
                  <a:lnTo>
                    <a:pt x="793" y="1104"/>
                  </a:lnTo>
                  <a:lnTo>
                    <a:pt x="819" y="1146"/>
                  </a:lnTo>
                  <a:cubicBezTo>
                    <a:pt x="830" y="1167"/>
                    <a:pt x="846" y="1175"/>
                    <a:pt x="865" y="1175"/>
                  </a:cubicBezTo>
                  <a:cubicBezTo>
                    <a:pt x="905" y="1175"/>
                    <a:pt x="953" y="1136"/>
                    <a:pt x="953" y="1113"/>
                  </a:cubicBezTo>
                  <a:cubicBezTo>
                    <a:pt x="941" y="1086"/>
                    <a:pt x="928" y="1058"/>
                    <a:pt x="914" y="1027"/>
                  </a:cubicBezTo>
                  <a:lnTo>
                    <a:pt x="914" y="1027"/>
                  </a:lnTo>
                  <a:cubicBezTo>
                    <a:pt x="1126" y="896"/>
                    <a:pt x="1261" y="717"/>
                    <a:pt x="1320" y="513"/>
                  </a:cubicBezTo>
                  <a:cubicBezTo>
                    <a:pt x="1353" y="412"/>
                    <a:pt x="1487" y="112"/>
                    <a:pt x="1353" y="12"/>
                  </a:cubicBezTo>
                  <a:cubicBezTo>
                    <a:pt x="1333" y="4"/>
                    <a:pt x="1312" y="0"/>
                    <a:pt x="129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32" name="Google Shape;7432;p45"/>
            <p:cNvSpPr/>
            <p:nvPr/>
          </p:nvSpPr>
          <p:spPr>
            <a:xfrm>
              <a:off x="6012200" y="4981250"/>
              <a:ext cx="155950" cy="85075"/>
            </a:xfrm>
            <a:custGeom>
              <a:avLst/>
              <a:gdLst/>
              <a:ahLst/>
              <a:cxnLst/>
              <a:rect l="l" t="t" r="r" b="b"/>
              <a:pathLst>
                <a:path w="6238" h="3403" extrusionOk="0">
                  <a:moveTo>
                    <a:pt x="67" y="0"/>
                  </a:moveTo>
                  <a:cubicBezTo>
                    <a:pt x="33" y="0"/>
                    <a:pt x="0" y="34"/>
                    <a:pt x="33" y="34"/>
                  </a:cubicBezTo>
                  <a:cubicBezTo>
                    <a:pt x="2168" y="1034"/>
                    <a:pt x="4170" y="2202"/>
                    <a:pt x="6171" y="3403"/>
                  </a:cubicBezTo>
                  <a:cubicBezTo>
                    <a:pt x="6204" y="3403"/>
                    <a:pt x="6238" y="3336"/>
                    <a:pt x="6204" y="3336"/>
                  </a:cubicBezTo>
                  <a:cubicBezTo>
                    <a:pt x="4270" y="2035"/>
                    <a:pt x="2168" y="1001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33" name="Google Shape;7433;p45"/>
            <p:cNvSpPr/>
            <p:nvPr/>
          </p:nvSpPr>
          <p:spPr>
            <a:xfrm>
              <a:off x="6434150" y="4545250"/>
              <a:ext cx="183500" cy="412175"/>
            </a:xfrm>
            <a:custGeom>
              <a:avLst/>
              <a:gdLst/>
              <a:ahLst/>
              <a:cxnLst/>
              <a:rect l="l" t="t" r="r" b="b"/>
              <a:pathLst>
                <a:path w="7340" h="16487" extrusionOk="0">
                  <a:moveTo>
                    <a:pt x="55" y="1"/>
                  </a:moveTo>
                  <a:cubicBezTo>
                    <a:pt x="23" y="1"/>
                    <a:pt x="1" y="37"/>
                    <a:pt x="1" y="95"/>
                  </a:cubicBezTo>
                  <a:cubicBezTo>
                    <a:pt x="1635" y="5899"/>
                    <a:pt x="5371" y="10769"/>
                    <a:pt x="7239" y="16473"/>
                  </a:cubicBezTo>
                  <a:cubicBezTo>
                    <a:pt x="7239" y="16483"/>
                    <a:pt x="7248" y="16487"/>
                    <a:pt x="7260" y="16487"/>
                  </a:cubicBezTo>
                  <a:cubicBezTo>
                    <a:pt x="7289" y="16487"/>
                    <a:pt x="7339" y="16463"/>
                    <a:pt x="7339" y="16440"/>
                  </a:cubicBezTo>
                  <a:cubicBezTo>
                    <a:pt x="5505" y="10736"/>
                    <a:pt x="1735" y="5832"/>
                    <a:pt x="134" y="61"/>
                  </a:cubicBezTo>
                  <a:cubicBezTo>
                    <a:pt x="106" y="19"/>
                    <a:pt x="78" y="1"/>
                    <a:pt x="5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34" name="Google Shape;7434;p45"/>
            <p:cNvSpPr/>
            <p:nvPr/>
          </p:nvSpPr>
          <p:spPr>
            <a:xfrm>
              <a:off x="6429375" y="4177850"/>
              <a:ext cx="68175" cy="52875"/>
            </a:xfrm>
            <a:custGeom>
              <a:avLst/>
              <a:gdLst/>
              <a:ahLst/>
              <a:cxnLst/>
              <a:rect l="l" t="t" r="r" b="b"/>
              <a:pathLst>
                <a:path w="2727" h="2115" extrusionOk="0">
                  <a:moveTo>
                    <a:pt x="60" y="0"/>
                  </a:moveTo>
                  <a:cubicBezTo>
                    <a:pt x="30" y="0"/>
                    <a:pt x="1" y="31"/>
                    <a:pt x="25" y="80"/>
                  </a:cubicBezTo>
                  <a:cubicBezTo>
                    <a:pt x="525" y="1081"/>
                    <a:pt x="1526" y="1915"/>
                    <a:pt x="2660" y="2115"/>
                  </a:cubicBezTo>
                  <a:cubicBezTo>
                    <a:pt x="2727" y="2115"/>
                    <a:pt x="2727" y="2015"/>
                    <a:pt x="2694" y="2015"/>
                  </a:cubicBezTo>
                  <a:cubicBezTo>
                    <a:pt x="1559" y="1648"/>
                    <a:pt x="725" y="1014"/>
                    <a:pt x="92" y="13"/>
                  </a:cubicBezTo>
                  <a:cubicBezTo>
                    <a:pt x="83" y="4"/>
                    <a:pt x="71" y="0"/>
                    <a:pt x="6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35" name="Google Shape;7435;p45"/>
            <p:cNvSpPr/>
            <p:nvPr/>
          </p:nvSpPr>
          <p:spPr>
            <a:xfrm>
              <a:off x="6218425" y="3925275"/>
              <a:ext cx="29800" cy="55275"/>
            </a:xfrm>
            <a:custGeom>
              <a:avLst/>
              <a:gdLst/>
              <a:ahLst/>
              <a:cxnLst/>
              <a:rect l="l" t="t" r="r" b="b"/>
              <a:pathLst>
                <a:path w="1192" h="2211" extrusionOk="0">
                  <a:moveTo>
                    <a:pt x="106" y="0"/>
                  </a:moveTo>
                  <a:cubicBezTo>
                    <a:pt x="58" y="0"/>
                    <a:pt x="0" y="63"/>
                    <a:pt x="24" y="109"/>
                  </a:cubicBezTo>
                  <a:cubicBezTo>
                    <a:pt x="457" y="776"/>
                    <a:pt x="791" y="1477"/>
                    <a:pt x="1124" y="2211"/>
                  </a:cubicBezTo>
                  <a:cubicBezTo>
                    <a:pt x="1158" y="2211"/>
                    <a:pt x="1191" y="2211"/>
                    <a:pt x="1191" y="2177"/>
                  </a:cubicBezTo>
                  <a:cubicBezTo>
                    <a:pt x="958" y="1410"/>
                    <a:pt x="591" y="710"/>
                    <a:pt x="157" y="43"/>
                  </a:cubicBezTo>
                  <a:cubicBezTo>
                    <a:pt x="147" y="12"/>
                    <a:pt x="128" y="0"/>
                    <a:pt x="10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36" name="Google Shape;7436;p45"/>
            <p:cNvSpPr/>
            <p:nvPr/>
          </p:nvSpPr>
          <p:spPr>
            <a:xfrm>
              <a:off x="6252350" y="3402475"/>
              <a:ext cx="175150" cy="166950"/>
            </a:xfrm>
            <a:custGeom>
              <a:avLst/>
              <a:gdLst/>
              <a:ahLst/>
              <a:cxnLst/>
              <a:rect l="l" t="t" r="r" b="b"/>
              <a:pathLst>
                <a:path w="7006" h="6678" extrusionOk="0">
                  <a:moveTo>
                    <a:pt x="4390" y="1"/>
                  </a:moveTo>
                  <a:cubicBezTo>
                    <a:pt x="4361" y="1"/>
                    <a:pt x="4332" y="3"/>
                    <a:pt x="4304" y="6"/>
                  </a:cubicBezTo>
                  <a:cubicBezTo>
                    <a:pt x="4004" y="73"/>
                    <a:pt x="3770" y="206"/>
                    <a:pt x="3670" y="473"/>
                  </a:cubicBezTo>
                  <a:cubicBezTo>
                    <a:pt x="3621" y="669"/>
                    <a:pt x="3716" y="882"/>
                    <a:pt x="3874" y="1008"/>
                  </a:cubicBezTo>
                  <a:lnTo>
                    <a:pt x="3874" y="1008"/>
                  </a:lnTo>
                  <a:cubicBezTo>
                    <a:pt x="3372" y="769"/>
                    <a:pt x="2867" y="625"/>
                    <a:pt x="2336" y="507"/>
                  </a:cubicBezTo>
                  <a:cubicBezTo>
                    <a:pt x="2266" y="498"/>
                    <a:pt x="2192" y="491"/>
                    <a:pt x="2117" y="491"/>
                  </a:cubicBezTo>
                  <a:cubicBezTo>
                    <a:pt x="1906" y="491"/>
                    <a:pt x="1692" y="543"/>
                    <a:pt x="1569" y="740"/>
                  </a:cubicBezTo>
                  <a:cubicBezTo>
                    <a:pt x="1435" y="907"/>
                    <a:pt x="1469" y="1140"/>
                    <a:pt x="1602" y="1307"/>
                  </a:cubicBezTo>
                  <a:cubicBezTo>
                    <a:pt x="1735" y="1474"/>
                    <a:pt x="1902" y="1607"/>
                    <a:pt x="2069" y="1741"/>
                  </a:cubicBezTo>
                  <a:cubicBezTo>
                    <a:pt x="1711" y="1591"/>
                    <a:pt x="1379" y="1469"/>
                    <a:pt x="1050" y="1469"/>
                  </a:cubicBezTo>
                  <a:cubicBezTo>
                    <a:pt x="1011" y="1469"/>
                    <a:pt x="973" y="1470"/>
                    <a:pt x="935" y="1474"/>
                  </a:cubicBezTo>
                  <a:cubicBezTo>
                    <a:pt x="568" y="1541"/>
                    <a:pt x="234" y="1974"/>
                    <a:pt x="401" y="2308"/>
                  </a:cubicBezTo>
                  <a:cubicBezTo>
                    <a:pt x="501" y="2608"/>
                    <a:pt x="835" y="2675"/>
                    <a:pt x="1135" y="2775"/>
                  </a:cubicBezTo>
                  <a:cubicBezTo>
                    <a:pt x="935" y="2775"/>
                    <a:pt x="668" y="2808"/>
                    <a:pt x="468" y="2908"/>
                  </a:cubicBezTo>
                  <a:cubicBezTo>
                    <a:pt x="268" y="3008"/>
                    <a:pt x="1" y="3108"/>
                    <a:pt x="1" y="3475"/>
                  </a:cubicBezTo>
                  <a:cubicBezTo>
                    <a:pt x="1" y="3742"/>
                    <a:pt x="134" y="3976"/>
                    <a:pt x="601" y="4143"/>
                  </a:cubicBezTo>
                  <a:cubicBezTo>
                    <a:pt x="1302" y="4443"/>
                    <a:pt x="902" y="5343"/>
                    <a:pt x="1168" y="6678"/>
                  </a:cubicBezTo>
                  <a:lnTo>
                    <a:pt x="6806" y="6311"/>
                  </a:lnTo>
                  <a:cubicBezTo>
                    <a:pt x="6973" y="5177"/>
                    <a:pt x="7006" y="4076"/>
                    <a:pt x="6839" y="2975"/>
                  </a:cubicBezTo>
                  <a:cubicBezTo>
                    <a:pt x="6672" y="1841"/>
                    <a:pt x="6105" y="773"/>
                    <a:pt x="5105" y="206"/>
                  </a:cubicBezTo>
                  <a:cubicBezTo>
                    <a:pt x="4866" y="117"/>
                    <a:pt x="4628" y="1"/>
                    <a:pt x="4390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37" name="Google Shape;7437;p45"/>
            <p:cNvSpPr/>
            <p:nvPr/>
          </p:nvSpPr>
          <p:spPr>
            <a:xfrm>
              <a:off x="6274875" y="3459725"/>
              <a:ext cx="156800" cy="219625"/>
            </a:xfrm>
            <a:custGeom>
              <a:avLst/>
              <a:gdLst/>
              <a:ahLst/>
              <a:cxnLst/>
              <a:rect l="l" t="t" r="r" b="b"/>
              <a:pathLst>
                <a:path w="6272" h="8785" extrusionOk="0">
                  <a:moveTo>
                    <a:pt x="2768" y="1"/>
                  </a:moveTo>
                  <a:cubicBezTo>
                    <a:pt x="2691" y="1"/>
                    <a:pt x="2613" y="6"/>
                    <a:pt x="2536" y="18"/>
                  </a:cubicBezTo>
                  <a:lnTo>
                    <a:pt x="2436" y="18"/>
                  </a:lnTo>
                  <a:cubicBezTo>
                    <a:pt x="1" y="452"/>
                    <a:pt x="67" y="2386"/>
                    <a:pt x="167" y="5488"/>
                  </a:cubicBezTo>
                  <a:cubicBezTo>
                    <a:pt x="196" y="6483"/>
                    <a:pt x="684" y="8785"/>
                    <a:pt x="2808" y="8785"/>
                  </a:cubicBezTo>
                  <a:cubicBezTo>
                    <a:pt x="3177" y="8785"/>
                    <a:pt x="3596" y="8715"/>
                    <a:pt x="4070" y="8557"/>
                  </a:cubicBezTo>
                  <a:cubicBezTo>
                    <a:pt x="6272" y="7857"/>
                    <a:pt x="6172" y="5655"/>
                    <a:pt x="5838" y="3554"/>
                  </a:cubicBezTo>
                  <a:cubicBezTo>
                    <a:pt x="5584" y="2064"/>
                    <a:pt x="4246" y="1"/>
                    <a:pt x="2768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38" name="Google Shape;7438;p45"/>
            <p:cNvSpPr/>
            <p:nvPr/>
          </p:nvSpPr>
          <p:spPr>
            <a:xfrm>
              <a:off x="6298350" y="3549775"/>
              <a:ext cx="4600" cy="4800"/>
            </a:xfrm>
            <a:custGeom>
              <a:avLst/>
              <a:gdLst/>
              <a:ahLst/>
              <a:cxnLst/>
              <a:rect l="l" t="t" r="r" b="b"/>
              <a:pathLst>
                <a:path w="184" h="192" extrusionOk="0">
                  <a:moveTo>
                    <a:pt x="108" y="1"/>
                  </a:moveTo>
                  <a:cubicBezTo>
                    <a:pt x="82" y="1"/>
                    <a:pt x="53" y="15"/>
                    <a:pt x="29" y="52"/>
                  </a:cubicBezTo>
                  <a:lnTo>
                    <a:pt x="29" y="85"/>
                  </a:lnTo>
                  <a:cubicBezTo>
                    <a:pt x="0" y="114"/>
                    <a:pt x="46" y="192"/>
                    <a:pt x="101" y="192"/>
                  </a:cubicBezTo>
                  <a:cubicBezTo>
                    <a:pt x="110" y="192"/>
                    <a:pt x="120" y="190"/>
                    <a:pt x="129" y="185"/>
                  </a:cubicBezTo>
                  <a:cubicBezTo>
                    <a:pt x="162" y="185"/>
                    <a:pt x="162" y="119"/>
                    <a:pt x="162" y="85"/>
                  </a:cubicBezTo>
                  <a:cubicBezTo>
                    <a:pt x="183" y="43"/>
                    <a:pt x="151" y="1"/>
                    <a:pt x="10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39" name="Google Shape;7439;p45"/>
            <p:cNvSpPr/>
            <p:nvPr/>
          </p:nvSpPr>
          <p:spPr>
            <a:xfrm>
              <a:off x="6365225" y="3539525"/>
              <a:ext cx="6425" cy="4275"/>
            </a:xfrm>
            <a:custGeom>
              <a:avLst/>
              <a:gdLst/>
              <a:ahLst/>
              <a:cxnLst/>
              <a:rect l="l" t="t" r="r" b="b"/>
              <a:pathLst>
                <a:path w="257" h="171" extrusionOk="0">
                  <a:moveTo>
                    <a:pt x="104" y="0"/>
                  </a:moveTo>
                  <a:cubicBezTo>
                    <a:pt x="86" y="0"/>
                    <a:pt x="69" y="8"/>
                    <a:pt x="56" y="28"/>
                  </a:cubicBezTo>
                  <a:cubicBezTo>
                    <a:pt x="1" y="110"/>
                    <a:pt x="36" y="170"/>
                    <a:pt x="88" y="170"/>
                  </a:cubicBezTo>
                  <a:cubicBezTo>
                    <a:pt x="99" y="170"/>
                    <a:pt x="111" y="167"/>
                    <a:pt x="123" y="162"/>
                  </a:cubicBezTo>
                  <a:cubicBezTo>
                    <a:pt x="256" y="135"/>
                    <a:pt x="175" y="0"/>
                    <a:pt x="10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40" name="Google Shape;7440;p45"/>
            <p:cNvSpPr/>
            <p:nvPr/>
          </p:nvSpPr>
          <p:spPr>
            <a:xfrm>
              <a:off x="6321575" y="3651125"/>
              <a:ext cx="91750" cy="125125"/>
            </a:xfrm>
            <a:custGeom>
              <a:avLst/>
              <a:gdLst/>
              <a:ahLst/>
              <a:cxnLst/>
              <a:rect l="l" t="t" r="r" b="b"/>
              <a:pathLst>
                <a:path w="3670" h="5005" extrusionOk="0">
                  <a:moveTo>
                    <a:pt x="3403" y="1"/>
                  </a:moveTo>
                  <a:lnTo>
                    <a:pt x="1" y="301"/>
                  </a:lnTo>
                  <a:lnTo>
                    <a:pt x="334" y="3503"/>
                  </a:lnTo>
                  <a:cubicBezTo>
                    <a:pt x="401" y="4337"/>
                    <a:pt x="1135" y="5004"/>
                    <a:pt x="1969" y="5004"/>
                  </a:cubicBezTo>
                  <a:cubicBezTo>
                    <a:pt x="2903" y="5004"/>
                    <a:pt x="3670" y="4204"/>
                    <a:pt x="3636" y="3236"/>
                  </a:cubicBezTo>
                  <a:lnTo>
                    <a:pt x="3403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41" name="Google Shape;7441;p45"/>
            <p:cNvSpPr/>
            <p:nvPr/>
          </p:nvSpPr>
          <p:spPr>
            <a:xfrm>
              <a:off x="6314075" y="3584900"/>
              <a:ext cx="58400" cy="35650"/>
            </a:xfrm>
            <a:custGeom>
              <a:avLst/>
              <a:gdLst/>
              <a:ahLst/>
              <a:cxnLst/>
              <a:rect l="l" t="t" r="r" b="b"/>
              <a:pathLst>
                <a:path w="2336" h="1426" extrusionOk="0">
                  <a:moveTo>
                    <a:pt x="2016" y="1"/>
                  </a:moveTo>
                  <a:cubicBezTo>
                    <a:pt x="1896" y="1"/>
                    <a:pt x="1759" y="68"/>
                    <a:pt x="1668" y="181"/>
                  </a:cubicBezTo>
                  <a:cubicBezTo>
                    <a:pt x="1501" y="315"/>
                    <a:pt x="1468" y="515"/>
                    <a:pt x="1301" y="648"/>
                  </a:cubicBezTo>
                  <a:cubicBezTo>
                    <a:pt x="1179" y="743"/>
                    <a:pt x="1029" y="789"/>
                    <a:pt x="881" y="789"/>
                  </a:cubicBezTo>
                  <a:cubicBezTo>
                    <a:pt x="665" y="789"/>
                    <a:pt x="453" y="693"/>
                    <a:pt x="334" y="515"/>
                  </a:cubicBezTo>
                  <a:cubicBezTo>
                    <a:pt x="301" y="481"/>
                    <a:pt x="242" y="465"/>
                    <a:pt x="184" y="465"/>
                  </a:cubicBezTo>
                  <a:cubicBezTo>
                    <a:pt x="125" y="465"/>
                    <a:pt x="67" y="481"/>
                    <a:pt x="34" y="515"/>
                  </a:cubicBezTo>
                  <a:cubicBezTo>
                    <a:pt x="0" y="582"/>
                    <a:pt x="0" y="715"/>
                    <a:pt x="34" y="815"/>
                  </a:cubicBezTo>
                  <a:cubicBezTo>
                    <a:pt x="183" y="1174"/>
                    <a:pt x="601" y="1426"/>
                    <a:pt x="1023" y="1426"/>
                  </a:cubicBezTo>
                  <a:cubicBezTo>
                    <a:pt x="1071" y="1426"/>
                    <a:pt x="1120" y="1422"/>
                    <a:pt x="1168" y="1415"/>
                  </a:cubicBezTo>
                  <a:cubicBezTo>
                    <a:pt x="1635" y="1382"/>
                    <a:pt x="2002" y="1049"/>
                    <a:pt x="2202" y="648"/>
                  </a:cubicBezTo>
                  <a:cubicBezTo>
                    <a:pt x="2302" y="448"/>
                    <a:pt x="2335" y="181"/>
                    <a:pt x="2169" y="48"/>
                  </a:cubicBezTo>
                  <a:cubicBezTo>
                    <a:pt x="2126" y="16"/>
                    <a:pt x="2073" y="1"/>
                    <a:pt x="2016" y="1"/>
                  </a:cubicBezTo>
                  <a:close/>
                </a:path>
              </a:pathLst>
            </a:custGeom>
            <a:solidFill>
              <a:srgbClr val="F9E9E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42" name="Google Shape;7442;p45"/>
            <p:cNvSpPr/>
            <p:nvPr/>
          </p:nvSpPr>
          <p:spPr>
            <a:xfrm>
              <a:off x="6317400" y="3530500"/>
              <a:ext cx="25050" cy="53550"/>
            </a:xfrm>
            <a:custGeom>
              <a:avLst/>
              <a:gdLst/>
              <a:ahLst/>
              <a:cxnLst/>
              <a:rect l="l" t="t" r="r" b="b"/>
              <a:pathLst>
                <a:path w="1002" h="2142" extrusionOk="0">
                  <a:moveTo>
                    <a:pt x="732" y="0"/>
                  </a:moveTo>
                  <a:cubicBezTo>
                    <a:pt x="697" y="0"/>
                    <a:pt x="682" y="16"/>
                    <a:pt x="701" y="56"/>
                  </a:cubicBezTo>
                  <a:lnTo>
                    <a:pt x="822" y="1536"/>
                  </a:lnTo>
                  <a:lnTo>
                    <a:pt x="822" y="1536"/>
                  </a:lnTo>
                  <a:cubicBezTo>
                    <a:pt x="668" y="1447"/>
                    <a:pt x="459" y="1340"/>
                    <a:pt x="307" y="1340"/>
                  </a:cubicBezTo>
                  <a:cubicBezTo>
                    <a:pt x="251" y="1340"/>
                    <a:pt x="203" y="1355"/>
                    <a:pt x="168" y="1390"/>
                  </a:cubicBezTo>
                  <a:cubicBezTo>
                    <a:pt x="1" y="1623"/>
                    <a:pt x="501" y="1990"/>
                    <a:pt x="568" y="2124"/>
                  </a:cubicBezTo>
                  <a:cubicBezTo>
                    <a:pt x="587" y="2136"/>
                    <a:pt x="605" y="2142"/>
                    <a:pt x="621" y="2142"/>
                  </a:cubicBezTo>
                  <a:cubicBezTo>
                    <a:pt x="690" y="2142"/>
                    <a:pt x="728" y="2044"/>
                    <a:pt x="701" y="1990"/>
                  </a:cubicBezTo>
                  <a:cubicBezTo>
                    <a:pt x="635" y="1890"/>
                    <a:pt x="368" y="1690"/>
                    <a:pt x="468" y="1623"/>
                  </a:cubicBezTo>
                  <a:cubicBezTo>
                    <a:pt x="485" y="1598"/>
                    <a:pt x="511" y="1587"/>
                    <a:pt x="542" y="1587"/>
                  </a:cubicBezTo>
                  <a:cubicBezTo>
                    <a:pt x="633" y="1587"/>
                    <a:pt x="769" y="1674"/>
                    <a:pt x="868" y="1723"/>
                  </a:cubicBezTo>
                  <a:cubicBezTo>
                    <a:pt x="901" y="1723"/>
                    <a:pt x="1001" y="1723"/>
                    <a:pt x="1001" y="1657"/>
                  </a:cubicBezTo>
                  <a:cubicBezTo>
                    <a:pt x="968" y="1123"/>
                    <a:pt x="868" y="556"/>
                    <a:pt x="835" y="22"/>
                  </a:cubicBezTo>
                  <a:cubicBezTo>
                    <a:pt x="793" y="8"/>
                    <a:pt x="757" y="0"/>
                    <a:pt x="73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43" name="Google Shape;7443;p45"/>
            <p:cNvSpPr/>
            <p:nvPr/>
          </p:nvSpPr>
          <p:spPr>
            <a:xfrm>
              <a:off x="6356600" y="3650775"/>
              <a:ext cx="52325" cy="27075"/>
            </a:xfrm>
            <a:custGeom>
              <a:avLst/>
              <a:gdLst/>
              <a:ahLst/>
              <a:cxnLst/>
              <a:rect l="l" t="t" r="r" b="b"/>
              <a:pathLst>
                <a:path w="2093" h="1083" extrusionOk="0">
                  <a:moveTo>
                    <a:pt x="2051" y="1"/>
                  </a:moveTo>
                  <a:cubicBezTo>
                    <a:pt x="2038" y="1"/>
                    <a:pt x="2021" y="5"/>
                    <a:pt x="2002" y="15"/>
                  </a:cubicBezTo>
                  <a:cubicBezTo>
                    <a:pt x="1468" y="548"/>
                    <a:pt x="801" y="849"/>
                    <a:pt x="67" y="1015"/>
                  </a:cubicBezTo>
                  <a:cubicBezTo>
                    <a:pt x="1" y="1015"/>
                    <a:pt x="1" y="1082"/>
                    <a:pt x="101" y="1082"/>
                  </a:cubicBezTo>
                  <a:cubicBezTo>
                    <a:pt x="901" y="949"/>
                    <a:pt x="1502" y="582"/>
                    <a:pt x="2069" y="48"/>
                  </a:cubicBezTo>
                  <a:cubicBezTo>
                    <a:pt x="2092" y="24"/>
                    <a:pt x="2082" y="1"/>
                    <a:pt x="205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44" name="Google Shape;7444;p45"/>
            <p:cNvSpPr/>
            <p:nvPr/>
          </p:nvSpPr>
          <p:spPr>
            <a:xfrm>
              <a:off x="6275700" y="3450150"/>
              <a:ext cx="147650" cy="120975"/>
            </a:xfrm>
            <a:custGeom>
              <a:avLst/>
              <a:gdLst/>
              <a:ahLst/>
              <a:cxnLst/>
              <a:rect l="l" t="t" r="r" b="b"/>
              <a:pathLst>
                <a:path w="5906" h="4839" extrusionOk="0">
                  <a:moveTo>
                    <a:pt x="3103" y="1"/>
                  </a:moveTo>
                  <a:cubicBezTo>
                    <a:pt x="2403" y="1"/>
                    <a:pt x="1669" y="67"/>
                    <a:pt x="1035" y="434"/>
                  </a:cubicBezTo>
                  <a:cubicBezTo>
                    <a:pt x="401" y="835"/>
                    <a:pt x="1" y="1568"/>
                    <a:pt x="101" y="2269"/>
                  </a:cubicBezTo>
                  <a:cubicBezTo>
                    <a:pt x="668" y="1869"/>
                    <a:pt x="1369" y="1668"/>
                    <a:pt x="2036" y="1602"/>
                  </a:cubicBezTo>
                  <a:cubicBezTo>
                    <a:pt x="2127" y="1597"/>
                    <a:pt x="2219" y="1595"/>
                    <a:pt x="2311" y="1595"/>
                  </a:cubicBezTo>
                  <a:cubicBezTo>
                    <a:pt x="2894" y="1595"/>
                    <a:pt x="3494" y="1678"/>
                    <a:pt x="4070" y="1735"/>
                  </a:cubicBezTo>
                  <a:cubicBezTo>
                    <a:pt x="4237" y="1735"/>
                    <a:pt x="4437" y="1769"/>
                    <a:pt x="4638" y="1902"/>
                  </a:cubicBezTo>
                  <a:cubicBezTo>
                    <a:pt x="4804" y="2035"/>
                    <a:pt x="4838" y="2269"/>
                    <a:pt x="4871" y="2502"/>
                  </a:cubicBezTo>
                  <a:cubicBezTo>
                    <a:pt x="5004" y="3236"/>
                    <a:pt x="5105" y="4037"/>
                    <a:pt x="5238" y="4771"/>
                  </a:cubicBezTo>
                  <a:cubicBezTo>
                    <a:pt x="5305" y="4819"/>
                    <a:pt x="5375" y="4839"/>
                    <a:pt x="5443" y="4839"/>
                  </a:cubicBezTo>
                  <a:cubicBezTo>
                    <a:pt x="5611" y="4839"/>
                    <a:pt x="5767" y="4713"/>
                    <a:pt x="5838" y="4571"/>
                  </a:cubicBezTo>
                  <a:cubicBezTo>
                    <a:pt x="5905" y="4337"/>
                    <a:pt x="5872" y="4070"/>
                    <a:pt x="5805" y="3870"/>
                  </a:cubicBezTo>
                  <a:cubicBezTo>
                    <a:pt x="5672" y="3203"/>
                    <a:pt x="5705" y="2769"/>
                    <a:pt x="5538" y="2169"/>
                  </a:cubicBezTo>
                  <a:cubicBezTo>
                    <a:pt x="5438" y="1535"/>
                    <a:pt x="5271" y="868"/>
                    <a:pt x="4771" y="434"/>
                  </a:cubicBezTo>
                  <a:cubicBezTo>
                    <a:pt x="4337" y="67"/>
                    <a:pt x="3704" y="1"/>
                    <a:pt x="3103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45" name="Google Shape;7445;p45"/>
            <p:cNvSpPr/>
            <p:nvPr/>
          </p:nvSpPr>
          <p:spPr>
            <a:xfrm>
              <a:off x="6410800" y="3545600"/>
              <a:ext cx="43000" cy="53350"/>
            </a:xfrm>
            <a:custGeom>
              <a:avLst/>
              <a:gdLst/>
              <a:ahLst/>
              <a:cxnLst/>
              <a:rect l="l" t="t" r="r" b="b"/>
              <a:pathLst>
                <a:path w="1720" h="2134" extrusionOk="0">
                  <a:moveTo>
                    <a:pt x="821" y="1"/>
                  </a:moveTo>
                  <a:cubicBezTo>
                    <a:pt x="772" y="1"/>
                    <a:pt x="721" y="6"/>
                    <a:pt x="668" y="19"/>
                  </a:cubicBezTo>
                  <a:cubicBezTo>
                    <a:pt x="434" y="52"/>
                    <a:pt x="1" y="286"/>
                    <a:pt x="101" y="586"/>
                  </a:cubicBezTo>
                  <a:lnTo>
                    <a:pt x="401" y="2120"/>
                  </a:lnTo>
                  <a:cubicBezTo>
                    <a:pt x="459" y="2129"/>
                    <a:pt x="515" y="2134"/>
                    <a:pt x="569" y="2134"/>
                  </a:cubicBezTo>
                  <a:cubicBezTo>
                    <a:pt x="1301" y="2134"/>
                    <a:pt x="1719" y="1333"/>
                    <a:pt x="1502" y="619"/>
                  </a:cubicBezTo>
                  <a:cubicBezTo>
                    <a:pt x="1414" y="297"/>
                    <a:pt x="1172" y="1"/>
                    <a:pt x="821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46" name="Google Shape;7446;p45"/>
            <p:cNvSpPr/>
            <p:nvPr/>
          </p:nvSpPr>
          <p:spPr>
            <a:xfrm>
              <a:off x="6344850" y="3632450"/>
              <a:ext cx="5950" cy="17775"/>
            </a:xfrm>
            <a:custGeom>
              <a:avLst/>
              <a:gdLst/>
              <a:ahLst/>
              <a:cxnLst/>
              <a:rect l="l" t="t" r="r" b="b"/>
              <a:pathLst>
                <a:path w="238" h="711" extrusionOk="0">
                  <a:moveTo>
                    <a:pt x="39" y="1"/>
                  </a:moveTo>
                  <a:cubicBezTo>
                    <a:pt x="14" y="1"/>
                    <a:pt x="0" y="25"/>
                    <a:pt x="37" y="81"/>
                  </a:cubicBezTo>
                  <a:cubicBezTo>
                    <a:pt x="104" y="281"/>
                    <a:pt x="70" y="447"/>
                    <a:pt x="104" y="648"/>
                  </a:cubicBezTo>
                  <a:cubicBezTo>
                    <a:pt x="104" y="684"/>
                    <a:pt x="134" y="711"/>
                    <a:pt x="161" y="711"/>
                  </a:cubicBezTo>
                  <a:cubicBezTo>
                    <a:pt x="183" y="711"/>
                    <a:pt x="204" y="693"/>
                    <a:pt x="204" y="648"/>
                  </a:cubicBezTo>
                  <a:cubicBezTo>
                    <a:pt x="237" y="447"/>
                    <a:pt x="204" y="247"/>
                    <a:pt x="104" y="47"/>
                  </a:cubicBezTo>
                  <a:cubicBezTo>
                    <a:pt x="89" y="17"/>
                    <a:pt x="60" y="1"/>
                    <a:pt x="3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47" name="Google Shape;7447;p45"/>
            <p:cNvSpPr/>
            <p:nvPr/>
          </p:nvSpPr>
          <p:spPr>
            <a:xfrm>
              <a:off x="6339100" y="3633825"/>
              <a:ext cx="4175" cy="16075"/>
            </a:xfrm>
            <a:custGeom>
              <a:avLst/>
              <a:gdLst/>
              <a:ahLst/>
              <a:cxnLst/>
              <a:rect l="l" t="t" r="r" b="b"/>
              <a:pathLst>
                <a:path w="167" h="643" extrusionOk="0">
                  <a:moveTo>
                    <a:pt x="79" y="0"/>
                  </a:moveTo>
                  <a:cubicBezTo>
                    <a:pt x="58" y="0"/>
                    <a:pt x="33" y="9"/>
                    <a:pt x="33" y="26"/>
                  </a:cubicBezTo>
                  <a:lnTo>
                    <a:pt x="33" y="326"/>
                  </a:lnTo>
                  <a:cubicBezTo>
                    <a:pt x="33" y="392"/>
                    <a:pt x="0" y="526"/>
                    <a:pt x="0" y="593"/>
                  </a:cubicBezTo>
                  <a:cubicBezTo>
                    <a:pt x="0" y="626"/>
                    <a:pt x="25" y="643"/>
                    <a:pt x="50" y="643"/>
                  </a:cubicBezTo>
                  <a:cubicBezTo>
                    <a:pt x="75" y="643"/>
                    <a:pt x="100" y="626"/>
                    <a:pt x="100" y="593"/>
                  </a:cubicBezTo>
                  <a:cubicBezTo>
                    <a:pt x="167" y="426"/>
                    <a:pt x="133" y="192"/>
                    <a:pt x="100" y="26"/>
                  </a:cubicBezTo>
                  <a:cubicBezTo>
                    <a:pt x="117" y="9"/>
                    <a:pt x="100" y="0"/>
                    <a:pt x="7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48" name="Google Shape;7448;p45"/>
            <p:cNvSpPr/>
            <p:nvPr/>
          </p:nvSpPr>
          <p:spPr>
            <a:xfrm>
              <a:off x="6334075" y="3631625"/>
              <a:ext cx="4200" cy="19025"/>
            </a:xfrm>
            <a:custGeom>
              <a:avLst/>
              <a:gdLst/>
              <a:ahLst/>
              <a:cxnLst/>
              <a:rect l="l" t="t" r="r" b="b"/>
              <a:pathLst>
                <a:path w="168" h="761" extrusionOk="0">
                  <a:moveTo>
                    <a:pt x="90" y="0"/>
                  </a:moveTo>
                  <a:cubicBezTo>
                    <a:pt x="90" y="0"/>
                    <a:pt x="84" y="3"/>
                    <a:pt x="76" y="9"/>
                  </a:cubicBezTo>
                  <a:lnTo>
                    <a:pt x="76" y="9"/>
                  </a:lnTo>
                  <a:cubicBezTo>
                    <a:pt x="87" y="3"/>
                    <a:pt x="91" y="0"/>
                    <a:pt x="90" y="0"/>
                  </a:cubicBezTo>
                  <a:close/>
                  <a:moveTo>
                    <a:pt x="76" y="9"/>
                  </a:moveTo>
                  <a:cubicBezTo>
                    <a:pt x="74" y="10"/>
                    <a:pt x="71" y="12"/>
                    <a:pt x="68" y="13"/>
                  </a:cubicBezTo>
                  <a:cubicBezTo>
                    <a:pt x="68" y="14"/>
                    <a:pt x="68" y="15"/>
                    <a:pt x="68" y="16"/>
                  </a:cubicBezTo>
                  <a:lnTo>
                    <a:pt x="68" y="16"/>
                  </a:lnTo>
                  <a:cubicBezTo>
                    <a:pt x="71" y="13"/>
                    <a:pt x="74" y="11"/>
                    <a:pt x="76" y="9"/>
                  </a:cubicBezTo>
                  <a:close/>
                  <a:moveTo>
                    <a:pt x="68" y="16"/>
                  </a:moveTo>
                  <a:cubicBezTo>
                    <a:pt x="52" y="29"/>
                    <a:pt x="34" y="52"/>
                    <a:pt x="34" y="80"/>
                  </a:cubicBezTo>
                  <a:lnTo>
                    <a:pt x="34" y="414"/>
                  </a:lnTo>
                  <a:cubicBezTo>
                    <a:pt x="34" y="480"/>
                    <a:pt x="1" y="614"/>
                    <a:pt x="1" y="681"/>
                  </a:cubicBezTo>
                  <a:cubicBezTo>
                    <a:pt x="1" y="729"/>
                    <a:pt x="37" y="760"/>
                    <a:pt x="56" y="760"/>
                  </a:cubicBezTo>
                  <a:cubicBezTo>
                    <a:pt x="63" y="760"/>
                    <a:pt x="68" y="756"/>
                    <a:pt x="68" y="747"/>
                  </a:cubicBezTo>
                  <a:cubicBezTo>
                    <a:pt x="167" y="515"/>
                    <a:pt x="135" y="249"/>
                    <a:pt x="68" y="16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49" name="Google Shape;7449;p45"/>
            <p:cNvSpPr/>
            <p:nvPr/>
          </p:nvSpPr>
          <p:spPr>
            <a:xfrm>
              <a:off x="6183150" y="3759550"/>
              <a:ext cx="344425" cy="396125"/>
            </a:xfrm>
            <a:custGeom>
              <a:avLst/>
              <a:gdLst/>
              <a:ahLst/>
              <a:cxnLst/>
              <a:rect l="l" t="t" r="r" b="b"/>
              <a:pathLst>
                <a:path w="13777" h="15845" extrusionOk="0">
                  <a:moveTo>
                    <a:pt x="9874" y="0"/>
                  </a:moveTo>
                  <a:cubicBezTo>
                    <a:pt x="9874" y="0"/>
                    <a:pt x="8873" y="8740"/>
                    <a:pt x="8540" y="9040"/>
                  </a:cubicBezTo>
                  <a:cubicBezTo>
                    <a:pt x="7772" y="9707"/>
                    <a:pt x="0" y="12409"/>
                    <a:pt x="0" y="12409"/>
                  </a:cubicBezTo>
                  <a:lnTo>
                    <a:pt x="1034" y="15845"/>
                  </a:lnTo>
                  <a:cubicBezTo>
                    <a:pt x="1034" y="15845"/>
                    <a:pt x="12209" y="13009"/>
                    <a:pt x="12743" y="11175"/>
                  </a:cubicBezTo>
                  <a:cubicBezTo>
                    <a:pt x="13276" y="9373"/>
                    <a:pt x="13777" y="1301"/>
                    <a:pt x="13777" y="1301"/>
                  </a:cubicBezTo>
                  <a:lnTo>
                    <a:pt x="9874" y="0"/>
                  </a:lnTo>
                  <a:close/>
                </a:path>
              </a:pathLst>
            </a:custGeom>
            <a:solidFill>
              <a:srgbClr val="FFE0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50" name="Google Shape;7450;p45"/>
            <p:cNvSpPr/>
            <p:nvPr/>
          </p:nvSpPr>
          <p:spPr>
            <a:xfrm>
              <a:off x="6198150" y="3818325"/>
              <a:ext cx="337775" cy="338200"/>
            </a:xfrm>
            <a:custGeom>
              <a:avLst/>
              <a:gdLst/>
              <a:ahLst/>
              <a:cxnLst/>
              <a:rect l="l" t="t" r="r" b="b"/>
              <a:pathLst>
                <a:path w="13511" h="13528" extrusionOk="0">
                  <a:moveTo>
                    <a:pt x="13460" y="1"/>
                  </a:moveTo>
                  <a:cubicBezTo>
                    <a:pt x="13435" y="1"/>
                    <a:pt x="13410" y="17"/>
                    <a:pt x="13410" y="51"/>
                  </a:cubicBezTo>
                  <a:cubicBezTo>
                    <a:pt x="13243" y="1852"/>
                    <a:pt x="13077" y="3620"/>
                    <a:pt x="12910" y="5388"/>
                  </a:cubicBezTo>
                  <a:cubicBezTo>
                    <a:pt x="12810" y="6289"/>
                    <a:pt x="12776" y="7289"/>
                    <a:pt x="12343" y="8057"/>
                  </a:cubicBezTo>
                  <a:cubicBezTo>
                    <a:pt x="11909" y="8957"/>
                    <a:pt x="11075" y="9357"/>
                    <a:pt x="10241" y="9791"/>
                  </a:cubicBezTo>
                  <a:cubicBezTo>
                    <a:pt x="6939" y="11326"/>
                    <a:pt x="3470" y="12393"/>
                    <a:pt x="1" y="13527"/>
                  </a:cubicBezTo>
                  <a:cubicBezTo>
                    <a:pt x="3737" y="12393"/>
                    <a:pt x="7673" y="11359"/>
                    <a:pt x="11075" y="9391"/>
                  </a:cubicBezTo>
                  <a:cubicBezTo>
                    <a:pt x="12276" y="8724"/>
                    <a:pt x="12743" y="7690"/>
                    <a:pt x="12910" y="6355"/>
                  </a:cubicBezTo>
                  <a:cubicBezTo>
                    <a:pt x="13177" y="4287"/>
                    <a:pt x="13310" y="2152"/>
                    <a:pt x="13510" y="51"/>
                  </a:cubicBezTo>
                  <a:cubicBezTo>
                    <a:pt x="13510" y="17"/>
                    <a:pt x="13485" y="1"/>
                    <a:pt x="1346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51" name="Google Shape;7451;p45"/>
            <p:cNvSpPr/>
            <p:nvPr/>
          </p:nvSpPr>
          <p:spPr>
            <a:xfrm>
              <a:off x="6259875" y="3776425"/>
              <a:ext cx="173475" cy="266675"/>
            </a:xfrm>
            <a:custGeom>
              <a:avLst/>
              <a:gdLst/>
              <a:ahLst/>
              <a:cxnLst/>
              <a:rect l="l" t="t" r="r" b="b"/>
              <a:pathLst>
                <a:path w="6939" h="10667" extrusionOk="0">
                  <a:moveTo>
                    <a:pt x="6888" y="1"/>
                  </a:moveTo>
                  <a:cubicBezTo>
                    <a:pt x="6863" y="1"/>
                    <a:pt x="6838" y="9"/>
                    <a:pt x="6838" y="26"/>
                  </a:cubicBezTo>
                  <a:cubicBezTo>
                    <a:pt x="6471" y="2327"/>
                    <a:pt x="6138" y="4629"/>
                    <a:pt x="5804" y="6964"/>
                  </a:cubicBezTo>
                  <a:cubicBezTo>
                    <a:pt x="5704" y="7631"/>
                    <a:pt x="5504" y="8165"/>
                    <a:pt x="4937" y="8532"/>
                  </a:cubicBezTo>
                  <a:cubicBezTo>
                    <a:pt x="4437" y="8865"/>
                    <a:pt x="3669" y="9065"/>
                    <a:pt x="3102" y="9332"/>
                  </a:cubicBezTo>
                  <a:cubicBezTo>
                    <a:pt x="2102" y="9733"/>
                    <a:pt x="1034" y="10166"/>
                    <a:pt x="33" y="10633"/>
                  </a:cubicBezTo>
                  <a:cubicBezTo>
                    <a:pt x="0" y="10633"/>
                    <a:pt x="0" y="10667"/>
                    <a:pt x="33" y="10667"/>
                  </a:cubicBezTo>
                  <a:cubicBezTo>
                    <a:pt x="1368" y="10166"/>
                    <a:pt x="2669" y="9566"/>
                    <a:pt x="3970" y="9032"/>
                  </a:cubicBezTo>
                  <a:cubicBezTo>
                    <a:pt x="4637" y="8799"/>
                    <a:pt x="5471" y="8565"/>
                    <a:pt x="5771" y="7865"/>
                  </a:cubicBezTo>
                  <a:cubicBezTo>
                    <a:pt x="5971" y="7364"/>
                    <a:pt x="5971" y="6730"/>
                    <a:pt x="6038" y="6197"/>
                  </a:cubicBezTo>
                  <a:cubicBezTo>
                    <a:pt x="6171" y="5463"/>
                    <a:pt x="6305" y="4662"/>
                    <a:pt x="6371" y="3895"/>
                  </a:cubicBezTo>
                  <a:cubicBezTo>
                    <a:pt x="6605" y="2627"/>
                    <a:pt x="6772" y="1327"/>
                    <a:pt x="6938" y="26"/>
                  </a:cubicBezTo>
                  <a:cubicBezTo>
                    <a:pt x="6938" y="9"/>
                    <a:pt x="6913" y="1"/>
                    <a:pt x="688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52" name="Google Shape;7452;p45"/>
            <p:cNvSpPr/>
            <p:nvPr/>
          </p:nvSpPr>
          <p:spPr>
            <a:xfrm>
              <a:off x="6122275" y="4093950"/>
              <a:ext cx="81750" cy="70900"/>
            </a:xfrm>
            <a:custGeom>
              <a:avLst/>
              <a:gdLst/>
              <a:ahLst/>
              <a:cxnLst/>
              <a:rect l="l" t="t" r="r" b="b"/>
              <a:pathLst>
                <a:path w="3270" h="2836" extrusionOk="0">
                  <a:moveTo>
                    <a:pt x="2769" y="0"/>
                  </a:moveTo>
                  <a:cubicBezTo>
                    <a:pt x="2769" y="0"/>
                    <a:pt x="0" y="1301"/>
                    <a:pt x="634" y="2502"/>
                  </a:cubicBezTo>
                  <a:lnTo>
                    <a:pt x="2102" y="2836"/>
                  </a:lnTo>
                  <a:lnTo>
                    <a:pt x="3269" y="1768"/>
                  </a:lnTo>
                  <a:lnTo>
                    <a:pt x="2769" y="0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A9D1180-B223-9A78-B16A-D68717DC9A70}"/>
              </a:ext>
            </a:extLst>
          </p:cNvPr>
          <p:cNvGraphicFramePr>
            <a:graphicFrameLocks noGrp="1"/>
          </p:cNvGraphicFramePr>
          <p:nvPr/>
        </p:nvGraphicFramePr>
        <p:xfrm>
          <a:off x="1666241" y="1536705"/>
          <a:ext cx="8717279" cy="4833601"/>
        </p:xfrm>
        <a:graphic>
          <a:graphicData uri="http://schemas.openxmlformats.org/drawingml/2006/table">
            <a:tbl>
              <a:tblPr/>
              <a:tblGrid>
                <a:gridCol w="3014999">
                  <a:extLst>
                    <a:ext uri="{9D8B030D-6E8A-4147-A177-3AD203B41FA5}">
                      <a16:colId xmlns:a16="http://schemas.microsoft.com/office/drawing/2014/main" val="4022484810"/>
                    </a:ext>
                  </a:extLst>
                </a:gridCol>
                <a:gridCol w="950380">
                  <a:extLst>
                    <a:ext uri="{9D8B030D-6E8A-4147-A177-3AD203B41FA5}">
                      <a16:colId xmlns:a16="http://schemas.microsoft.com/office/drawing/2014/main" val="1178254828"/>
                    </a:ext>
                  </a:extLst>
                </a:gridCol>
                <a:gridCol w="950380">
                  <a:extLst>
                    <a:ext uri="{9D8B030D-6E8A-4147-A177-3AD203B41FA5}">
                      <a16:colId xmlns:a16="http://schemas.microsoft.com/office/drawing/2014/main" val="3365301855"/>
                    </a:ext>
                  </a:extLst>
                </a:gridCol>
                <a:gridCol w="950380">
                  <a:extLst>
                    <a:ext uri="{9D8B030D-6E8A-4147-A177-3AD203B41FA5}">
                      <a16:colId xmlns:a16="http://schemas.microsoft.com/office/drawing/2014/main" val="1985479789"/>
                    </a:ext>
                  </a:extLst>
                </a:gridCol>
                <a:gridCol w="950380">
                  <a:extLst>
                    <a:ext uri="{9D8B030D-6E8A-4147-A177-3AD203B41FA5}">
                      <a16:colId xmlns:a16="http://schemas.microsoft.com/office/drawing/2014/main" val="208515596"/>
                    </a:ext>
                  </a:extLst>
                </a:gridCol>
                <a:gridCol w="950380">
                  <a:extLst>
                    <a:ext uri="{9D8B030D-6E8A-4147-A177-3AD203B41FA5}">
                      <a16:colId xmlns:a16="http://schemas.microsoft.com/office/drawing/2014/main" val="875634328"/>
                    </a:ext>
                  </a:extLst>
                </a:gridCol>
                <a:gridCol w="950380">
                  <a:extLst>
                    <a:ext uri="{9D8B030D-6E8A-4147-A177-3AD203B41FA5}">
                      <a16:colId xmlns:a16="http://schemas.microsoft.com/office/drawing/2014/main" val="3698365683"/>
                    </a:ext>
                  </a:extLst>
                </a:gridCol>
              </a:tblGrid>
              <a:tr h="45600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KABUPATEN/KOTA</a:t>
                      </a:r>
                    </a:p>
                  </a:txBody>
                  <a:tcPr marL="8595" marR="8595" marT="8595" marB="0" anchor="ctr">
                    <a:lnL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245043"/>
                  </a:ext>
                </a:extLst>
              </a:tr>
              <a:tr h="2188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1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SUMATERA BARAT</a:t>
                      </a:r>
                    </a:p>
                  </a:txBody>
                  <a:tcPr marL="8595" marR="8595" marT="8595" marB="0" anchor="ctr">
                    <a:lnL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1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0,503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1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0,455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1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0,430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1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0,425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1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0,381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1" i="0" u="none" strike="noStrike" dirty="0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0,364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901996"/>
                  </a:ext>
                </a:extLst>
              </a:tr>
              <a:tr h="21888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Kepulauan Mentawai</a:t>
                      </a:r>
                    </a:p>
                  </a:txBody>
                  <a:tcPr marL="8595" marR="8595" marT="8595" marB="0" anchor="ctr">
                    <a:lnL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0,855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0,851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0,850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0,851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0,849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0,841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49353"/>
                  </a:ext>
                </a:extLst>
              </a:tr>
              <a:tr h="21888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Pesisir Selatan</a:t>
                      </a:r>
                    </a:p>
                  </a:txBody>
                  <a:tcPr marL="8595" marR="8595" marT="8595" marB="0" anchor="ctr">
                    <a:lnL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0,492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0,505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0,517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0,482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0,468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0,372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979205"/>
                  </a:ext>
                </a:extLst>
              </a:tr>
              <a:tr h="21888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Solok</a:t>
                      </a:r>
                    </a:p>
                  </a:txBody>
                  <a:tcPr marL="8595" marR="8595" marT="8595" marB="0" anchor="ctr">
                    <a:lnL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0,449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0,480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0,403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0,423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0,377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0,196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0254226"/>
                  </a:ext>
                </a:extLst>
              </a:tr>
              <a:tr h="21888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Sijunjung</a:t>
                      </a:r>
                    </a:p>
                  </a:txBody>
                  <a:tcPr marL="8595" marR="8595" marT="8595" marB="0" anchor="ctr">
                    <a:lnL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0,516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0,527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0,501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0,465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0,491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0,477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7831548"/>
                  </a:ext>
                </a:extLst>
              </a:tr>
              <a:tr h="21888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Tanah Datar</a:t>
                      </a:r>
                    </a:p>
                  </a:txBody>
                  <a:tcPr marL="8595" marR="8595" marT="8595" marB="0" anchor="ctr">
                    <a:lnL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0,387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0,312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0,305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0,336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0,344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0,221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608050"/>
                  </a:ext>
                </a:extLst>
              </a:tr>
              <a:tr h="21888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Padang Pariaman</a:t>
                      </a:r>
                    </a:p>
                  </a:txBody>
                  <a:tcPr marL="8595" marR="8595" marT="8595" marB="0" anchor="ctr">
                    <a:lnL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0,778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0,750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0,763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0,751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0,722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0,724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422010"/>
                  </a:ext>
                </a:extLst>
              </a:tr>
              <a:tr h="21888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Agam</a:t>
                      </a:r>
                    </a:p>
                  </a:txBody>
                  <a:tcPr marL="8595" marR="8595" marT="8595" marB="0" anchor="ctr">
                    <a:lnL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0,384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0,359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0,239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0,162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0,355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0,146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742335"/>
                  </a:ext>
                </a:extLst>
              </a:tr>
              <a:tr h="21888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Lima Puluh Kota</a:t>
                      </a:r>
                    </a:p>
                  </a:txBody>
                  <a:tcPr marL="8595" marR="8595" marT="8595" marB="0" anchor="ctr">
                    <a:lnL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0,441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0,549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0,496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0,492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0,453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0,401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6424810"/>
                  </a:ext>
                </a:extLst>
              </a:tr>
              <a:tr h="21888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Pasaman</a:t>
                      </a:r>
                    </a:p>
                  </a:txBody>
                  <a:tcPr marL="8595" marR="8595" marT="8595" marB="0" anchor="ctr">
                    <a:lnL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0,525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0,535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0,522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0,527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0,464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0,792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979494"/>
                  </a:ext>
                </a:extLst>
              </a:tr>
              <a:tr h="21888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Solok Selatan</a:t>
                      </a:r>
                    </a:p>
                  </a:txBody>
                  <a:tcPr marL="8595" marR="8595" marT="8595" marB="0" anchor="ctr">
                    <a:lnL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0,824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0,804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0,787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0,811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0,805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0,792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3027973"/>
                  </a:ext>
                </a:extLst>
              </a:tr>
              <a:tr h="21888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Dharmasraya</a:t>
                      </a:r>
                    </a:p>
                  </a:txBody>
                  <a:tcPr marL="8595" marR="8595" marT="8595" marB="0" anchor="ctr">
                    <a:lnL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0,566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0,553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0,528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0,539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0,457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0,415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539595"/>
                  </a:ext>
                </a:extLst>
              </a:tr>
              <a:tr h="21888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Pasaman Barat</a:t>
                      </a:r>
                    </a:p>
                  </a:txBody>
                  <a:tcPr marL="8595" marR="8595" marT="8595" marB="0" anchor="ctr">
                    <a:lnL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0,554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0,532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0,519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0,494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0,419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0,428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59104"/>
                  </a:ext>
                </a:extLst>
              </a:tr>
              <a:tr h="21888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Kota Padang</a:t>
                      </a:r>
                    </a:p>
                  </a:txBody>
                  <a:tcPr marL="8595" marR="8595" marT="8595" marB="0" anchor="ctr">
                    <a:lnL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0,200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0,320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0,171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0,198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0,172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0,199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775898"/>
                  </a:ext>
                </a:extLst>
              </a:tr>
              <a:tr h="21888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Kota Solok</a:t>
                      </a:r>
                    </a:p>
                  </a:txBody>
                  <a:tcPr marL="8595" marR="8595" marT="8595" marB="0" anchor="ctr">
                    <a:lnL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0,270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0,190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0,180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0,182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0,147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0,174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507275"/>
                  </a:ext>
                </a:extLst>
              </a:tr>
              <a:tr h="21888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Kota Sawah Lunto</a:t>
                      </a:r>
                    </a:p>
                  </a:txBody>
                  <a:tcPr marL="8595" marR="8595" marT="8595" marB="0" anchor="ctr">
                    <a:lnL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0,285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0,184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0,223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0,199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0,270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0,138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16278"/>
                  </a:ext>
                </a:extLst>
              </a:tr>
              <a:tr h="21888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Kota Padang Panjang</a:t>
                      </a:r>
                    </a:p>
                  </a:txBody>
                  <a:tcPr marL="8595" marR="8595" marT="8595" marB="0" anchor="ctr">
                    <a:lnL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0,153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0,192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0,153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0,135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0,081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0,109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214531"/>
                  </a:ext>
                </a:extLst>
              </a:tr>
              <a:tr h="21888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Kota Bukittinggi</a:t>
                      </a:r>
                    </a:p>
                  </a:txBody>
                  <a:tcPr marL="8595" marR="8595" marT="8595" marB="0" anchor="ctr">
                    <a:lnL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0,273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0,236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0,156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0,159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0,080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0,107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8577006"/>
                  </a:ext>
                </a:extLst>
              </a:tr>
              <a:tr h="21888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Kota Payakumbuh</a:t>
                      </a:r>
                    </a:p>
                  </a:txBody>
                  <a:tcPr marL="8595" marR="8595" marT="8595" marB="0" anchor="ctr">
                    <a:lnL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0,279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0,325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0,295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0,153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0,175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0,149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087012"/>
                  </a:ext>
                </a:extLst>
              </a:tr>
              <a:tr h="21888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Kota Pariaman</a:t>
                      </a:r>
                    </a:p>
                  </a:txBody>
                  <a:tcPr marL="8595" marR="8595" marT="8595" marB="0" anchor="ctr">
                    <a:lnL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0,377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0,331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1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0,286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1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0,374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1" i="0" u="none" strike="noStrike" dirty="0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0,120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1" i="0" u="none" strike="noStrike" dirty="0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0,100</a:t>
                      </a:r>
                    </a:p>
                  </a:txBody>
                  <a:tcPr marL="8595" marR="8595" marT="8595" marB="0" anchor="ctr">
                    <a:lnL>
                      <a:noFill/>
                    </a:lnL>
                    <a:lnR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903627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139EADF-9CCA-BEC5-0ADF-4F679802406D}"/>
              </a:ext>
            </a:extLst>
          </p:cNvPr>
          <p:cNvGraphicFramePr/>
          <p:nvPr/>
        </p:nvGraphicFramePr>
        <p:xfrm>
          <a:off x="2032000" y="719667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50225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565</Words>
  <Application>Microsoft Office PowerPoint</Application>
  <PresentationFormat>Widescreen</PresentationFormat>
  <Paragraphs>425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Archivo Black</vt:lpstr>
      <vt:lpstr>Arial</vt:lpstr>
      <vt:lpstr>Calibri</vt:lpstr>
      <vt:lpstr>Calibri Light</vt:lpstr>
      <vt:lpstr>Jua</vt:lpstr>
      <vt:lpstr>Office Theme</vt:lpstr>
      <vt:lpstr>Data Bidang KHP </vt:lpstr>
      <vt:lpstr>INDEKS PEMBANGUNAN MANUSIA (IPM) KOTA PADANG TAHUN 2021 - 2025</vt:lpstr>
      <vt:lpstr>PowerPoint Presentation</vt:lpstr>
      <vt:lpstr>INDEKS PEMBANGUNAN GENDER (IPG) KOTA PADANG TAHUN 2021 - 2025</vt:lpstr>
      <vt:lpstr>PowerPoint Presentation</vt:lpstr>
      <vt:lpstr>INDEKS PEMBERDAYAAN GENDER (IDG) KOTA PADANG TAHUN 2021 - 2024</vt:lpstr>
      <vt:lpstr>PowerPoint Presentation</vt:lpstr>
      <vt:lpstr>INDEKS KETIMPANGAN GENDER (IKG) KOTA PADANG TAHUN 2021 - 2024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user</cp:lastModifiedBy>
  <cp:revision>1</cp:revision>
  <dcterms:created xsi:type="dcterms:W3CDTF">2026-07-07T08:45:11Z</dcterms:created>
  <dcterms:modified xsi:type="dcterms:W3CDTF">2026-07-07T08:45:20Z</dcterms:modified>
</cp:coreProperties>
</file>